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591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1" r:id="rId23"/>
    <p:sldId id="282" r:id="rId24"/>
    <p:sldId id="283" r:id="rId25"/>
    <p:sldId id="284" r:id="rId26"/>
    <p:sldId id="285" r:id="rId27"/>
  </p:sldIdLst>
  <p:sldSz cx="9753600" cy="7315200"/>
  <p:notesSz cx="6858000" cy="9144000"/>
  <p:embeddedFontLst>
    <p:embeddedFont>
      <p:font typeface="PMingLiU-ExtB" panose="02020500000000000000" pitchFamily="18" charset="-12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Droid Serif Bold" panose="020B0604020202020204" charset="0"/>
      <p:regular r:id="rId34"/>
    </p:embeddedFont>
    <p:embeddedFont>
      <p:font typeface="Migra Ultra-Bold Italics" panose="020B0604020202020204" charset="0"/>
      <p:regular r:id="rId35"/>
    </p:embeddedFont>
    <p:embeddedFont>
      <p:font typeface="Playbill" panose="04050603000602020202" pitchFamily="82" charset="0"/>
      <p:regular r:id="rId36"/>
    </p:embeddedFont>
    <p:embeddedFont>
      <p:font typeface="Poppins" panose="020B0604020202020204" charset="0"/>
      <p:regular r:id="rId37"/>
      <p:bold r:id="rId38"/>
      <p:italic r:id="rId39"/>
      <p:boldItalic r:id="rId40"/>
    </p:embeddedFont>
    <p:embeddedFont>
      <p:font typeface="Poppins Bold" panose="020B0604020202020204" charset="0"/>
      <p:regular r:id="rId41"/>
    </p:embeddedFont>
    <p:embeddedFont>
      <p:font typeface="Poppins Light" panose="020B0604020202020204" charset="0"/>
      <p:regular r:id="rId42"/>
    </p:embeddedFont>
    <p:embeddedFont>
      <p:font typeface="PT Serif 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riddhi pathak" initials="s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46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5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986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987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988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89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9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0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31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93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10489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5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10489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9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4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4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104894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4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4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10489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0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61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10489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6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67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6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104896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7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72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73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7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75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7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104897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7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3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104893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9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80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81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8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104898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8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9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50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95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5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10489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jpeg"/><Relationship Id="rId18" Type="http://schemas.openxmlformats.org/officeDocument/2006/relationships/image" Target="../media/image53.jpeg"/><Relationship Id="rId3" Type="http://schemas.openxmlformats.org/officeDocument/2006/relationships/image" Target="../media/image7.png"/><Relationship Id="rId7" Type="http://schemas.openxmlformats.org/officeDocument/2006/relationships/image" Target="../media/image42.jpeg"/><Relationship Id="rId12" Type="http://schemas.openxmlformats.org/officeDocument/2006/relationships/image" Target="../media/image47.jpeg"/><Relationship Id="rId17" Type="http://schemas.openxmlformats.org/officeDocument/2006/relationships/image" Target="../media/image52.jpe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5" Type="http://schemas.openxmlformats.org/officeDocument/2006/relationships/image" Target="../media/image5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png"/><Relationship Id="rId14" Type="http://schemas.openxmlformats.org/officeDocument/2006/relationships/image" Target="../media/image4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Freeform 2"/>
          <p:cNvSpPr/>
          <p:nvPr/>
        </p:nvSpPr>
        <p:spPr>
          <a:xfrm rot="2783229">
            <a:off x="5027787" y="741952"/>
            <a:ext cx="8766304" cy="7124614"/>
          </a:xfrm>
          <a:custGeom>
            <a:avLst/>
            <a:gdLst/>
            <a:ahLst/>
            <a:cxnLst/>
            <a:rect l="l" t="t" r="r" b="b"/>
            <a:pathLst>
              <a:path w="8766304" h="7124614">
                <a:moveTo>
                  <a:pt x="0" y="0"/>
                </a:moveTo>
                <a:lnTo>
                  <a:pt x="8766304" y="0"/>
                </a:lnTo>
                <a:lnTo>
                  <a:pt x="8766304" y="7124615"/>
                </a:lnTo>
                <a:lnTo>
                  <a:pt x="0" y="7124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586" name="Freeform 4"/>
          <p:cNvSpPr/>
          <p:nvPr/>
        </p:nvSpPr>
        <p:spPr>
          <a:xfrm>
            <a:off x="3129660" y="76200"/>
            <a:ext cx="3494280" cy="1514648"/>
          </a:xfrm>
          <a:custGeom>
            <a:avLst/>
            <a:gdLst/>
            <a:ahLst/>
            <a:cxnLst/>
            <a:rect l="l" t="t" r="r" b="b"/>
            <a:pathLst>
              <a:path w="3494280" h="1514648">
                <a:moveTo>
                  <a:pt x="0" y="0"/>
                </a:moveTo>
                <a:lnTo>
                  <a:pt x="3494280" y="0"/>
                </a:lnTo>
                <a:lnTo>
                  <a:pt x="3494280" y="1514649"/>
                </a:lnTo>
                <a:lnTo>
                  <a:pt x="0" y="1514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587" name="TextBox 5"/>
          <p:cNvSpPr txBox="1"/>
          <p:nvPr/>
        </p:nvSpPr>
        <p:spPr>
          <a:xfrm>
            <a:off x="-17443" y="2859011"/>
            <a:ext cx="9200002" cy="79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7900" b="1" dirty="0">
                <a:solidFill>
                  <a:srgbClr val="283035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CO-CURRICULAR</a:t>
            </a:r>
          </a:p>
        </p:txBody>
      </p:sp>
      <p:sp>
        <p:nvSpPr>
          <p:cNvPr id="1048589" name="TextBox 7"/>
          <p:cNvSpPr txBox="1"/>
          <p:nvPr/>
        </p:nvSpPr>
        <p:spPr>
          <a:xfrm>
            <a:off x="0" y="3713465"/>
            <a:ext cx="2900757" cy="674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08"/>
              </a:lnSpc>
            </a:pPr>
            <a:r>
              <a:rPr lang="en-US" sz="5400" dirty="0">
                <a:solidFill>
                  <a:srgbClr val="549AB6"/>
                </a:solidFill>
                <a:latin typeface="Poppins"/>
                <a:ea typeface="Poppins"/>
                <a:cs typeface="Poppins"/>
                <a:sym typeface="Poppins"/>
              </a:rPr>
              <a:t>CLUBS</a:t>
            </a:r>
          </a:p>
        </p:txBody>
      </p:sp>
      <p:sp>
        <p:nvSpPr>
          <p:cNvPr id="1048590" name="TextBox 8"/>
          <p:cNvSpPr txBox="1"/>
          <p:nvPr/>
        </p:nvSpPr>
        <p:spPr>
          <a:xfrm>
            <a:off x="-163599" y="4610896"/>
            <a:ext cx="7576299" cy="31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1"/>
              </a:lnSpc>
            </a:pPr>
            <a:r>
              <a:rPr lang="en-US" sz="2058" dirty="0">
                <a:solidFill>
                  <a:schemeClr val="tx1">
                    <a:lumMod val="95000"/>
                    <a:lumOff val="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Beyond the Classroom: Shaping Skills that Last a Lifetime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AutoShape 2"/>
          <p:cNvSpPr/>
          <p:nvPr/>
        </p:nvSpPr>
        <p:spPr>
          <a:xfrm>
            <a:off x="4552741" y="988514"/>
            <a:ext cx="1102588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10" name="Freeform 3"/>
          <p:cNvSpPr/>
          <p:nvPr/>
        </p:nvSpPr>
        <p:spPr>
          <a:xfrm rot="-1066163" flipH="1" flipV="1">
            <a:off x="-1281197" y="5743451"/>
            <a:ext cx="5302795" cy="4309726"/>
          </a:xfrm>
          <a:custGeom>
            <a:avLst/>
            <a:gdLst/>
            <a:ahLst/>
            <a:cxnLst/>
            <a:rect l="l" t="t" r="r" b="b"/>
            <a:pathLst>
              <a:path w="5302795" h="4309726">
                <a:moveTo>
                  <a:pt x="5302794" y="4309726"/>
                </a:moveTo>
                <a:lnTo>
                  <a:pt x="0" y="4309726"/>
                </a:lnTo>
                <a:lnTo>
                  <a:pt x="0" y="0"/>
                </a:lnTo>
                <a:lnTo>
                  <a:pt x="5302794" y="0"/>
                </a:lnTo>
                <a:lnTo>
                  <a:pt x="5302794" y="43097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11" name="Freeform 4"/>
          <p:cNvSpPr/>
          <p:nvPr/>
        </p:nvSpPr>
        <p:spPr>
          <a:xfrm>
            <a:off x="214224" y="568735"/>
            <a:ext cx="517296" cy="395967"/>
          </a:xfrm>
          <a:custGeom>
            <a:avLst/>
            <a:gdLst/>
            <a:ahLst/>
            <a:cxnLst/>
            <a:rect l="l" t="t" r="r" b="b"/>
            <a:pathLst>
              <a:path w="517296" h="395967">
                <a:moveTo>
                  <a:pt x="0" y="0"/>
                </a:moveTo>
                <a:lnTo>
                  <a:pt x="517296" y="0"/>
                </a:lnTo>
                <a:lnTo>
                  <a:pt x="517296" y="395967"/>
                </a:lnTo>
                <a:lnTo>
                  <a:pt x="0" y="395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12" name="TextBox 5"/>
          <p:cNvSpPr txBox="1"/>
          <p:nvPr/>
        </p:nvSpPr>
        <p:spPr>
          <a:xfrm>
            <a:off x="446075" y="1806330"/>
            <a:ext cx="5383478" cy="1142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9"/>
              </a:lnSpc>
            </a:pPr>
            <a:r>
              <a:rPr lang="en-US" sz="18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Overview: Intellect Ascent is an electrifying event designed to challenge mental agility, creativity, and teamwork.</a:t>
            </a:r>
          </a:p>
        </p:txBody>
      </p:sp>
      <p:sp>
        <p:nvSpPr>
          <p:cNvPr id="1048713" name="TextBox 6"/>
          <p:cNvSpPr txBox="1"/>
          <p:nvPr/>
        </p:nvSpPr>
        <p:spPr>
          <a:xfrm>
            <a:off x="800573" y="441960"/>
            <a:ext cx="502898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1">
                <a:solidFill>
                  <a:srgbClr val="283035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Evolve.Ai Club</a:t>
            </a:r>
          </a:p>
        </p:txBody>
      </p:sp>
      <p:sp>
        <p:nvSpPr>
          <p:cNvPr id="1048714" name="TextBox 7"/>
          <p:cNvSpPr txBox="1"/>
          <p:nvPr/>
        </p:nvSpPr>
        <p:spPr>
          <a:xfrm>
            <a:off x="418727" y="997207"/>
            <a:ext cx="3151290" cy="56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2893" b="1" dirty="0">
                <a:solidFill>
                  <a:srgbClr val="549AB6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Intellect Ascent</a:t>
            </a:r>
          </a:p>
        </p:txBody>
      </p:sp>
      <p:sp>
        <p:nvSpPr>
          <p:cNvPr id="1048715" name="TextBox 8"/>
          <p:cNvSpPr txBox="1"/>
          <p:nvPr/>
        </p:nvSpPr>
        <p:spPr>
          <a:xfrm>
            <a:off x="445937" y="3037924"/>
            <a:ext cx="5313009" cy="108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17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Activities: Participants solved puzzles and challenges testing their problem-solving skills.</a:t>
            </a:r>
          </a:p>
          <a:p>
            <a:pPr algn="l">
              <a:lnSpc>
                <a:spcPts val="2869"/>
              </a:lnSpc>
            </a:pPr>
            <a:endParaRPr lang="en-US" sz="1793" dirty="0">
              <a:solidFill>
                <a:srgbClr val="54545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716" name="TextBox 9"/>
          <p:cNvSpPr txBox="1"/>
          <p:nvPr/>
        </p:nvSpPr>
        <p:spPr>
          <a:xfrm>
            <a:off x="446075" y="3975427"/>
            <a:ext cx="5313009" cy="108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17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Objective: The event fostered quick thinking, innovation, and teamwork.</a:t>
            </a:r>
          </a:p>
          <a:p>
            <a:pPr algn="l">
              <a:lnSpc>
                <a:spcPts val="2869"/>
              </a:lnSpc>
            </a:pPr>
            <a:endParaRPr lang="en-US" sz="1793" dirty="0">
              <a:solidFill>
                <a:srgbClr val="54545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717" name="TextBox 10"/>
          <p:cNvSpPr txBox="1"/>
          <p:nvPr/>
        </p:nvSpPr>
        <p:spPr>
          <a:xfrm>
            <a:off x="491018" y="5029682"/>
            <a:ext cx="5294862" cy="115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9"/>
              </a:lnSpc>
            </a:pPr>
            <a:r>
              <a:rPr lang="en-US" sz="18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Highlight: A platform for students to showcase intellect, challenge limits, and excel.</a:t>
            </a:r>
          </a:p>
          <a:p>
            <a:pPr algn="l">
              <a:lnSpc>
                <a:spcPts val="3029"/>
              </a:lnSpc>
            </a:pPr>
            <a:endParaRPr lang="en-US" sz="1893" dirty="0">
              <a:solidFill>
                <a:srgbClr val="54545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718" name="Freeform 11"/>
          <p:cNvSpPr/>
          <p:nvPr/>
        </p:nvSpPr>
        <p:spPr>
          <a:xfrm flipH="1">
            <a:off x="-107936" y="1869403"/>
            <a:ext cx="526663" cy="529552"/>
          </a:xfrm>
          <a:custGeom>
            <a:avLst/>
            <a:gdLst/>
            <a:ahLst/>
            <a:cxnLst/>
            <a:rect l="l" t="t" r="r" b="b"/>
            <a:pathLst>
              <a:path w="526663" h="529552">
                <a:moveTo>
                  <a:pt x="526663" y="0"/>
                </a:moveTo>
                <a:lnTo>
                  <a:pt x="0" y="0"/>
                </a:lnTo>
                <a:lnTo>
                  <a:pt x="0" y="529551"/>
                </a:lnTo>
                <a:lnTo>
                  <a:pt x="526663" y="529551"/>
                </a:lnTo>
                <a:lnTo>
                  <a:pt x="52666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19" name="Freeform 12"/>
          <p:cNvSpPr/>
          <p:nvPr/>
        </p:nvSpPr>
        <p:spPr>
          <a:xfrm flipH="1">
            <a:off x="-107936" y="3123649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20" name="Freeform 13"/>
          <p:cNvSpPr/>
          <p:nvPr/>
        </p:nvSpPr>
        <p:spPr>
          <a:xfrm flipH="1">
            <a:off x="-107936" y="5037083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21" name="Freeform 14"/>
          <p:cNvSpPr/>
          <p:nvPr/>
        </p:nvSpPr>
        <p:spPr>
          <a:xfrm flipH="1">
            <a:off x="-107936" y="4028697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22" name="Freeform 15"/>
          <p:cNvSpPr/>
          <p:nvPr/>
        </p:nvSpPr>
        <p:spPr>
          <a:xfrm>
            <a:off x="5655330" y="1130557"/>
            <a:ext cx="3953359" cy="5080368"/>
          </a:xfrm>
          <a:custGeom>
            <a:avLst/>
            <a:gdLst/>
            <a:ahLst/>
            <a:cxnLst/>
            <a:rect l="l" t="t" r="r" b="b"/>
            <a:pathLst>
              <a:path w="3953359" h="5080368">
                <a:moveTo>
                  <a:pt x="0" y="0"/>
                </a:moveTo>
                <a:lnTo>
                  <a:pt x="3953359" y="0"/>
                </a:lnTo>
                <a:lnTo>
                  <a:pt x="3953359" y="5080369"/>
                </a:lnTo>
                <a:lnTo>
                  <a:pt x="0" y="5080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20" r="-5108" b="-1120"/>
            </a:stretch>
          </a:blipFill>
        </p:spPr>
      </p:sp>
      <p:sp>
        <p:nvSpPr>
          <p:cNvPr id="1048723" name="Flowchart: Connector 15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12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AutoShape 2"/>
          <p:cNvSpPr/>
          <p:nvPr/>
        </p:nvSpPr>
        <p:spPr>
          <a:xfrm>
            <a:off x="2743200" y="964702"/>
            <a:ext cx="1102588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25" name="Freeform 3"/>
          <p:cNvSpPr/>
          <p:nvPr/>
        </p:nvSpPr>
        <p:spPr>
          <a:xfrm rot="-1066163" flipH="1" flipV="1">
            <a:off x="-1281197" y="5743451"/>
            <a:ext cx="5302795" cy="4309726"/>
          </a:xfrm>
          <a:custGeom>
            <a:avLst/>
            <a:gdLst/>
            <a:ahLst/>
            <a:cxnLst/>
            <a:rect l="l" t="t" r="r" b="b"/>
            <a:pathLst>
              <a:path w="5302795" h="4309726">
                <a:moveTo>
                  <a:pt x="5302794" y="4309726"/>
                </a:moveTo>
                <a:lnTo>
                  <a:pt x="0" y="4309726"/>
                </a:lnTo>
                <a:lnTo>
                  <a:pt x="0" y="0"/>
                </a:lnTo>
                <a:lnTo>
                  <a:pt x="5302794" y="0"/>
                </a:lnTo>
                <a:lnTo>
                  <a:pt x="5302794" y="43097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26" name="Freeform 4"/>
          <p:cNvSpPr/>
          <p:nvPr/>
        </p:nvSpPr>
        <p:spPr>
          <a:xfrm>
            <a:off x="214224" y="568735"/>
            <a:ext cx="517296" cy="395967"/>
          </a:xfrm>
          <a:custGeom>
            <a:avLst/>
            <a:gdLst/>
            <a:ahLst/>
            <a:cxnLst/>
            <a:rect l="l" t="t" r="r" b="b"/>
            <a:pathLst>
              <a:path w="517296" h="395967">
                <a:moveTo>
                  <a:pt x="0" y="0"/>
                </a:moveTo>
                <a:lnTo>
                  <a:pt x="517296" y="0"/>
                </a:lnTo>
                <a:lnTo>
                  <a:pt x="517296" y="395967"/>
                </a:lnTo>
                <a:lnTo>
                  <a:pt x="0" y="395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27" name="TextBox 5"/>
          <p:cNvSpPr txBox="1"/>
          <p:nvPr/>
        </p:nvSpPr>
        <p:spPr>
          <a:xfrm>
            <a:off x="437637" y="1977780"/>
            <a:ext cx="5155881" cy="72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17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Overview: A debate event on trending tech and business topics showcasing communication skills.</a:t>
            </a:r>
          </a:p>
        </p:txBody>
      </p:sp>
      <p:sp>
        <p:nvSpPr>
          <p:cNvPr id="1048728" name="TextBox 6"/>
          <p:cNvSpPr txBox="1"/>
          <p:nvPr/>
        </p:nvSpPr>
        <p:spPr>
          <a:xfrm>
            <a:off x="775046" y="441960"/>
            <a:ext cx="414528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1">
                <a:solidFill>
                  <a:srgbClr val="283035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BIT Club</a:t>
            </a:r>
          </a:p>
        </p:txBody>
      </p:sp>
      <p:sp>
        <p:nvSpPr>
          <p:cNvPr id="1048729" name="TextBox 7"/>
          <p:cNvSpPr txBox="1"/>
          <p:nvPr/>
        </p:nvSpPr>
        <p:spPr>
          <a:xfrm>
            <a:off x="491018" y="1229409"/>
            <a:ext cx="4600308" cy="56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2893" b="1" dirty="0">
                <a:solidFill>
                  <a:srgbClr val="549AB6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Great Club Debate</a:t>
            </a:r>
          </a:p>
        </p:txBody>
      </p:sp>
      <p:sp>
        <p:nvSpPr>
          <p:cNvPr id="1048730" name="TextBox 8"/>
          <p:cNvSpPr txBox="1"/>
          <p:nvPr/>
        </p:nvSpPr>
        <p:spPr>
          <a:xfrm>
            <a:off x="491018" y="3189976"/>
            <a:ext cx="5313009" cy="68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</a:pPr>
            <a:r>
              <a:rPr lang="en-US" sz="16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Format: Competitors advance through two rounds, with preparation time to structure their points.</a:t>
            </a:r>
          </a:p>
        </p:txBody>
      </p:sp>
      <p:sp>
        <p:nvSpPr>
          <p:cNvPr id="1048731" name="TextBox 9"/>
          <p:cNvSpPr txBox="1"/>
          <p:nvPr/>
        </p:nvSpPr>
        <p:spPr>
          <a:xfrm>
            <a:off x="472872" y="4463276"/>
            <a:ext cx="4892326" cy="688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</a:pPr>
            <a:r>
              <a:rPr lang="en-US" sz="16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Judging Criteria: Winners are selected based on clarity, relevance, impact, and audience engagement.</a:t>
            </a:r>
          </a:p>
        </p:txBody>
      </p:sp>
      <p:sp>
        <p:nvSpPr>
          <p:cNvPr id="1048732" name="Freeform 10"/>
          <p:cNvSpPr/>
          <p:nvPr/>
        </p:nvSpPr>
        <p:spPr>
          <a:xfrm flipH="1">
            <a:off x="-107936" y="2063505"/>
            <a:ext cx="526663" cy="529552"/>
          </a:xfrm>
          <a:custGeom>
            <a:avLst/>
            <a:gdLst/>
            <a:ahLst/>
            <a:cxnLst/>
            <a:rect l="l" t="t" r="r" b="b"/>
            <a:pathLst>
              <a:path w="526663" h="529552">
                <a:moveTo>
                  <a:pt x="526663" y="0"/>
                </a:moveTo>
                <a:lnTo>
                  <a:pt x="0" y="0"/>
                </a:lnTo>
                <a:lnTo>
                  <a:pt x="0" y="529551"/>
                </a:lnTo>
                <a:lnTo>
                  <a:pt x="526663" y="529551"/>
                </a:lnTo>
                <a:lnTo>
                  <a:pt x="52666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33" name="Freeform 11"/>
          <p:cNvSpPr/>
          <p:nvPr/>
        </p:nvSpPr>
        <p:spPr>
          <a:xfrm flipH="1">
            <a:off x="-108212" y="3285226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34" name="Freeform 12"/>
          <p:cNvSpPr/>
          <p:nvPr/>
        </p:nvSpPr>
        <p:spPr>
          <a:xfrm flipH="1">
            <a:off x="-108212" y="4455015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35" name="Freeform 13"/>
          <p:cNvSpPr/>
          <p:nvPr/>
        </p:nvSpPr>
        <p:spPr>
          <a:xfrm>
            <a:off x="5612568" y="1097280"/>
            <a:ext cx="3973134" cy="5501205"/>
          </a:xfrm>
          <a:custGeom>
            <a:avLst/>
            <a:gdLst/>
            <a:ahLst/>
            <a:cxnLst/>
            <a:rect l="l" t="t" r="r" b="b"/>
            <a:pathLst>
              <a:path w="3973134" h="5501205">
                <a:moveTo>
                  <a:pt x="0" y="0"/>
                </a:moveTo>
                <a:lnTo>
                  <a:pt x="3973134" y="0"/>
                </a:lnTo>
                <a:lnTo>
                  <a:pt x="3973134" y="5501205"/>
                </a:lnTo>
                <a:lnTo>
                  <a:pt x="0" y="5501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0" b="-1040"/>
            </a:stretch>
          </a:blipFill>
        </p:spPr>
      </p:sp>
      <p:sp>
        <p:nvSpPr>
          <p:cNvPr id="1048736" name="Flowchart: Connector 13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13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AutoShape 2"/>
          <p:cNvSpPr/>
          <p:nvPr/>
        </p:nvSpPr>
        <p:spPr>
          <a:xfrm>
            <a:off x="2286000" y="1346262"/>
            <a:ext cx="1102588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38" name="Freeform 3"/>
          <p:cNvSpPr/>
          <p:nvPr/>
        </p:nvSpPr>
        <p:spPr>
          <a:xfrm rot="-1066163" flipH="1" flipV="1">
            <a:off x="-1281197" y="5743451"/>
            <a:ext cx="5302795" cy="4309726"/>
          </a:xfrm>
          <a:custGeom>
            <a:avLst/>
            <a:gdLst/>
            <a:ahLst/>
            <a:cxnLst/>
            <a:rect l="l" t="t" r="r" b="b"/>
            <a:pathLst>
              <a:path w="5302795" h="4309726">
                <a:moveTo>
                  <a:pt x="5302794" y="4309726"/>
                </a:moveTo>
                <a:lnTo>
                  <a:pt x="0" y="4309726"/>
                </a:lnTo>
                <a:lnTo>
                  <a:pt x="0" y="0"/>
                </a:lnTo>
                <a:lnTo>
                  <a:pt x="5302794" y="0"/>
                </a:lnTo>
                <a:lnTo>
                  <a:pt x="5302794" y="43097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39" name="Freeform 4"/>
          <p:cNvSpPr/>
          <p:nvPr/>
        </p:nvSpPr>
        <p:spPr>
          <a:xfrm>
            <a:off x="257897" y="335553"/>
            <a:ext cx="517296" cy="395967"/>
          </a:xfrm>
          <a:custGeom>
            <a:avLst/>
            <a:gdLst/>
            <a:ahLst/>
            <a:cxnLst/>
            <a:rect l="l" t="t" r="r" b="b"/>
            <a:pathLst>
              <a:path w="517296" h="395967">
                <a:moveTo>
                  <a:pt x="0" y="0"/>
                </a:moveTo>
                <a:lnTo>
                  <a:pt x="517296" y="0"/>
                </a:lnTo>
                <a:lnTo>
                  <a:pt x="517296" y="395967"/>
                </a:lnTo>
                <a:lnTo>
                  <a:pt x="0" y="395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40" name="TextBox 5"/>
          <p:cNvSpPr txBox="1"/>
          <p:nvPr/>
        </p:nvSpPr>
        <p:spPr>
          <a:xfrm>
            <a:off x="472872" y="2228586"/>
            <a:ext cx="5061748" cy="110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4"/>
              </a:lnSpc>
            </a:pPr>
            <a:r>
              <a:rPr lang="en-US" sz="184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Overview: </a:t>
            </a:r>
            <a:r>
              <a:rPr lang="en-US" sz="184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MindMaze</a:t>
            </a:r>
            <a:r>
              <a:rPr lang="en-US" sz="184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 Challenge is a puzzle-solving event testing participants’ logic, coding, and analytical skills.</a:t>
            </a:r>
          </a:p>
        </p:txBody>
      </p:sp>
      <p:sp>
        <p:nvSpPr>
          <p:cNvPr id="1048741" name="TextBox 6"/>
          <p:cNvSpPr txBox="1"/>
          <p:nvPr/>
        </p:nvSpPr>
        <p:spPr>
          <a:xfrm>
            <a:off x="904612" y="232410"/>
            <a:ext cx="8848988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b="1">
                <a:solidFill>
                  <a:srgbClr val="283035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Cyber Security and Ethical Hacking</a:t>
            </a:r>
          </a:p>
        </p:txBody>
      </p:sp>
      <p:sp>
        <p:nvSpPr>
          <p:cNvPr id="1048742" name="TextBox 7"/>
          <p:cNvSpPr txBox="1"/>
          <p:nvPr/>
        </p:nvSpPr>
        <p:spPr>
          <a:xfrm>
            <a:off x="257897" y="1436703"/>
            <a:ext cx="4838088" cy="56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2893" b="1" dirty="0">
                <a:solidFill>
                  <a:srgbClr val="549AB6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Encrypted Lockdown</a:t>
            </a:r>
          </a:p>
        </p:txBody>
      </p:sp>
      <p:sp>
        <p:nvSpPr>
          <p:cNvPr id="1048743" name="TextBox 8"/>
          <p:cNvSpPr txBox="1"/>
          <p:nvPr/>
        </p:nvSpPr>
        <p:spPr>
          <a:xfrm>
            <a:off x="472872" y="3620850"/>
            <a:ext cx="5313009" cy="1142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9"/>
              </a:lnSpc>
            </a:pPr>
            <a:r>
              <a:rPr lang="en-US" sz="18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Activities: Challenges include tech riddles, cipher decoding, coding tasks, and problem-solving exercises.</a:t>
            </a:r>
          </a:p>
        </p:txBody>
      </p:sp>
      <p:sp>
        <p:nvSpPr>
          <p:cNvPr id="1048744" name="TextBox 9"/>
          <p:cNvSpPr txBox="1"/>
          <p:nvPr/>
        </p:nvSpPr>
        <p:spPr>
          <a:xfrm>
            <a:off x="445799" y="4941833"/>
            <a:ext cx="5313009" cy="769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9"/>
              </a:lnSpc>
            </a:pPr>
            <a:r>
              <a:rPr lang="en-US" sz="18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The event encourages creativity, critical thinking, and strategic reasoning among all participants.</a:t>
            </a:r>
          </a:p>
        </p:txBody>
      </p:sp>
      <p:sp>
        <p:nvSpPr>
          <p:cNvPr id="1048745" name="Freeform 10"/>
          <p:cNvSpPr/>
          <p:nvPr/>
        </p:nvSpPr>
        <p:spPr>
          <a:xfrm flipH="1">
            <a:off x="-108212" y="2280323"/>
            <a:ext cx="526663" cy="529552"/>
          </a:xfrm>
          <a:custGeom>
            <a:avLst/>
            <a:gdLst/>
            <a:ahLst/>
            <a:cxnLst/>
            <a:rect l="l" t="t" r="r" b="b"/>
            <a:pathLst>
              <a:path w="526663" h="529552">
                <a:moveTo>
                  <a:pt x="526664" y="0"/>
                </a:moveTo>
                <a:lnTo>
                  <a:pt x="0" y="0"/>
                </a:lnTo>
                <a:lnTo>
                  <a:pt x="0" y="529552"/>
                </a:lnTo>
                <a:lnTo>
                  <a:pt x="526664" y="529552"/>
                </a:lnTo>
                <a:lnTo>
                  <a:pt x="52666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46" name="Freeform 11"/>
          <p:cNvSpPr/>
          <p:nvPr/>
        </p:nvSpPr>
        <p:spPr>
          <a:xfrm flipH="1">
            <a:off x="-108212" y="3657600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47" name="Freeform 12"/>
          <p:cNvSpPr/>
          <p:nvPr/>
        </p:nvSpPr>
        <p:spPr>
          <a:xfrm flipH="1">
            <a:off x="-108212" y="4985535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48" name="Freeform 13"/>
          <p:cNvSpPr/>
          <p:nvPr/>
        </p:nvSpPr>
        <p:spPr>
          <a:xfrm>
            <a:off x="5758808" y="1348740"/>
            <a:ext cx="3832912" cy="5307053"/>
          </a:xfrm>
          <a:custGeom>
            <a:avLst/>
            <a:gdLst/>
            <a:ahLst/>
            <a:cxnLst/>
            <a:rect l="l" t="t" r="r" b="b"/>
            <a:pathLst>
              <a:path w="3832912" h="5307053">
                <a:moveTo>
                  <a:pt x="0" y="0"/>
                </a:moveTo>
                <a:lnTo>
                  <a:pt x="3832912" y="0"/>
                </a:lnTo>
                <a:lnTo>
                  <a:pt x="3832912" y="5307054"/>
                </a:lnTo>
                <a:lnTo>
                  <a:pt x="0" y="53070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0" b="-1040"/>
            </a:stretch>
          </a:blipFill>
        </p:spPr>
      </p:sp>
      <p:sp>
        <p:nvSpPr>
          <p:cNvPr id="1048749" name="Flowchart: Connector 13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14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AutoShape 2"/>
          <p:cNvSpPr/>
          <p:nvPr/>
        </p:nvSpPr>
        <p:spPr>
          <a:xfrm>
            <a:off x="8458200" y="914400"/>
            <a:ext cx="1102588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51" name="Freeform 3"/>
          <p:cNvSpPr/>
          <p:nvPr/>
        </p:nvSpPr>
        <p:spPr>
          <a:xfrm rot="-1066163" flipH="1" flipV="1">
            <a:off x="-1281197" y="5743451"/>
            <a:ext cx="5302795" cy="4309726"/>
          </a:xfrm>
          <a:custGeom>
            <a:avLst/>
            <a:gdLst/>
            <a:ahLst/>
            <a:cxnLst/>
            <a:rect l="l" t="t" r="r" b="b"/>
            <a:pathLst>
              <a:path w="5302795" h="4309726">
                <a:moveTo>
                  <a:pt x="5302794" y="4309726"/>
                </a:moveTo>
                <a:lnTo>
                  <a:pt x="0" y="4309726"/>
                </a:lnTo>
                <a:lnTo>
                  <a:pt x="0" y="0"/>
                </a:lnTo>
                <a:lnTo>
                  <a:pt x="5302794" y="0"/>
                </a:lnTo>
                <a:lnTo>
                  <a:pt x="5302794" y="43097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52" name="Freeform 4"/>
          <p:cNvSpPr/>
          <p:nvPr/>
        </p:nvSpPr>
        <p:spPr>
          <a:xfrm>
            <a:off x="214224" y="568735"/>
            <a:ext cx="517296" cy="395967"/>
          </a:xfrm>
          <a:custGeom>
            <a:avLst/>
            <a:gdLst/>
            <a:ahLst/>
            <a:cxnLst/>
            <a:rect l="l" t="t" r="r" b="b"/>
            <a:pathLst>
              <a:path w="517296" h="395967">
                <a:moveTo>
                  <a:pt x="0" y="0"/>
                </a:moveTo>
                <a:lnTo>
                  <a:pt x="517296" y="0"/>
                </a:lnTo>
                <a:lnTo>
                  <a:pt x="517296" y="395967"/>
                </a:lnTo>
                <a:lnTo>
                  <a:pt x="0" y="395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53" name="TextBox 5"/>
          <p:cNvSpPr txBox="1"/>
          <p:nvPr/>
        </p:nvSpPr>
        <p:spPr>
          <a:xfrm>
            <a:off x="516545" y="1841890"/>
            <a:ext cx="5383478" cy="1093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17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Overview: Data Dive, organized by TECH FORGE Club &amp; Data Analytics Club, challenges students to solve time-sensitive, analytical problems.</a:t>
            </a:r>
          </a:p>
        </p:txBody>
      </p:sp>
      <p:sp>
        <p:nvSpPr>
          <p:cNvPr id="1048754" name="TextBox 6"/>
          <p:cNvSpPr txBox="1"/>
          <p:nvPr/>
        </p:nvSpPr>
        <p:spPr>
          <a:xfrm>
            <a:off x="775046" y="432435"/>
            <a:ext cx="8844371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0"/>
              </a:lnSpc>
            </a:pPr>
            <a:r>
              <a:rPr lang="en-US" sz="4100" b="1">
                <a:solidFill>
                  <a:srgbClr val="283035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Data Analytics &amp; Techforge club</a:t>
            </a:r>
          </a:p>
        </p:txBody>
      </p:sp>
      <p:sp>
        <p:nvSpPr>
          <p:cNvPr id="1048755" name="TextBox 7"/>
          <p:cNvSpPr txBox="1"/>
          <p:nvPr/>
        </p:nvSpPr>
        <p:spPr>
          <a:xfrm>
            <a:off x="516545" y="1050151"/>
            <a:ext cx="2356668" cy="56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2893" b="1" dirty="0">
                <a:solidFill>
                  <a:srgbClr val="549AB6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Dive</a:t>
            </a:r>
          </a:p>
        </p:txBody>
      </p:sp>
      <p:sp>
        <p:nvSpPr>
          <p:cNvPr id="1048756" name="TextBox 8"/>
          <p:cNvSpPr txBox="1"/>
          <p:nvPr/>
        </p:nvSpPr>
        <p:spPr>
          <a:xfrm>
            <a:off x="431684" y="4728191"/>
            <a:ext cx="5313009" cy="1142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9"/>
              </a:lnSpc>
            </a:pPr>
            <a:r>
              <a:rPr lang="en-US" sz="18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Collaboration: Participants are encouraged to work with peers and share reasoning behind their solutions.</a:t>
            </a:r>
          </a:p>
        </p:txBody>
      </p:sp>
      <p:sp>
        <p:nvSpPr>
          <p:cNvPr id="1048757" name="TextBox 9"/>
          <p:cNvSpPr txBox="1"/>
          <p:nvPr/>
        </p:nvSpPr>
        <p:spPr>
          <a:xfrm>
            <a:off x="431684" y="3470778"/>
            <a:ext cx="5313009" cy="72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17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Objective: The event promotes quick thinking, alternative approaches, and problem-solving skills.</a:t>
            </a:r>
          </a:p>
        </p:txBody>
      </p:sp>
      <p:sp>
        <p:nvSpPr>
          <p:cNvPr id="1048758" name="Freeform 10"/>
          <p:cNvSpPr/>
          <p:nvPr/>
        </p:nvSpPr>
        <p:spPr>
          <a:xfrm flipH="1">
            <a:off x="-107936" y="1869403"/>
            <a:ext cx="526663" cy="529552"/>
          </a:xfrm>
          <a:custGeom>
            <a:avLst/>
            <a:gdLst/>
            <a:ahLst/>
            <a:cxnLst/>
            <a:rect l="l" t="t" r="r" b="b"/>
            <a:pathLst>
              <a:path w="526663" h="529552">
                <a:moveTo>
                  <a:pt x="526663" y="0"/>
                </a:moveTo>
                <a:lnTo>
                  <a:pt x="0" y="0"/>
                </a:lnTo>
                <a:lnTo>
                  <a:pt x="0" y="529551"/>
                </a:lnTo>
                <a:lnTo>
                  <a:pt x="526663" y="529551"/>
                </a:lnTo>
                <a:lnTo>
                  <a:pt x="52666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59" name="Freeform 11"/>
          <p:cNvSpPr/>
          <p:nvPr/>
        </p:nvSpPr>
        <p:spPr>
          <a:xfrm flipH="1">
            <a:off x="-108212" y="3556503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60" name="Freeform 12"/>
          <p:cNvSpPr/>
          <p:nvPr/>
        </p:nvSpPr>
        <p:spPr>
          <a:xfrm flipH="1">
            <a:off x="-107936" y="4772169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61" name="Freeform 13"/>
          <p:cNvSpPr/>
          <p:nvPr/>
        </p:nvSpPr>
        <p:spPr>
          <a:xfrm>
            <a:off x="5918039" y="1400524"/>
            <a:ext cx="3701378" cy="5124932"/>
          </a:xfrm>
          <a:custGeom>
            <a:avLst/>
            <a:gdLst/>
            <a:ahLst/>
            <a:cxnLst/>
            <a:rect l="l" t="t" r="r" b="b"/>
            <a:pathLst>
              <a:path w="3701378" h="5124932">
                <a:moveTo>
                  <a:pt x="0" y="0"/>
                </a:moveTo>
                <a:lnTo>
                  <a:pt x="3701378" y="0"/>
                </a:lnTo>
                <a:lnTo>
                  <a:pt x="3701378" y="5124932"/>
                </a:lnTo>
                <a:lnTo>
                  <a:pt x="0" y="5124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0" b="-1040"/>
            </a:stretch>
          </a:blipFill>
        </p:spPr>
      </p:sp>
      <p:sp>
        <p:nvSpPr>
          <p:cNvPr id="1048762" name="Flowchart: Connector 13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15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AutoShape 2"/>
          <p:cNvSpPr/>
          <p:nvPr/>
        </p:nvSpPr>
        <p:spPr>
          <a:xfrm>
            <a:off x="5638800" y="964702"/>
            <a:ext cx="1102588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64" name="Freeform 3"/>
          <p:cNvSpPr/>
          <p:nvPr/>
        </p:nvSpPr>
        <p:spPr>
          <a:xfrm rot="-1066163" flipH="1" flipV="1">
            <a:off x="-1281197" y="5743451"/>
            <a:ext cx="5302795" cy="4309726"/>
          </a:xfrm>
          <a:custGeom>
            <a:avLst/>
            <a:gdLst/>
            <a:ahLst/>
            <a:cxnLst/>
            <a:rect l="l" t="t" r="r" b="b"/>
            <a:pathLst>
              <a:path w="5302795" h="4309726">
                <a:moveTo>
                  <a:pt x="5302794" y="4309726"/>
                </a:moveTo>
                <a:lnTo>
                  <a:pt x="0" y="4309726"/>
                </a:lnTo>
                <a:lnTo>
                  <a:pt x="0" y="0"/>
                </a:lnTo>
                <a:lnTo>
                  <a:pt x="5302794" y="0"/>
                </a:lnTo>
                <a:lnTo>
                  <a:pt x="5302794" y="43097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65" name="Freeform 4"/>
          <p:cNvSpPr/>
          <p:nvPr/>
        </p:nvSpPr>
        <p:spPr>
          <a:xfrm>
            <a:off x="214224" y="568735"/>
            <a:ext cx="517296" cy="395967"/>
          </a:xfrm>
          <a:custGeom>
            <a:avLst/>
            <a:gdLst/>
            <a:ahLst/>
            <a:cxnLst/>
            <a:rect l="l" t="t" r="r" b="b"/>
            <a:pathLst>
              <a:path w="517296" h="395967">
                <a:moveTo>
                  <a:pt x="0" y="0"/>
                </a:moveTo>
                <a:lnTo>
                  <a:pt x="517296" y="0"/>
                </a:lnTo>
                <a:lnTo>
                  <a:pt x="517296" y="395967"/>
                </a:lnTo>
                <a:lnTo>
                  <a:pt x="0" y="395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66" name="TextBox 5"/>
          <p:cNvSpPr txBox="1"/>
          <p:nvPr/>
        </p:nvSpPr>
        <p:spPr>
          <a:xfrm>
            <a:off x="446075" y="1815855"/>
            <a:ext cx="5383478" cy="72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17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Objective: Teams will build a wireless remote-controlled EV car capable of racing on rugged and off-road tracks.</a:t>
            </a:r>
          </a:p>
        </p:txBody>
      </p:sp>
      <p:sp>
        <p:nvSpPr>
          <p:cNvPr id="1048767" name="TextBox 6"/>
          <p:cNvSpPr txBox="1"/>
          <p:nvPr/>
        </p:nvSpPr>
        <p:spPr>
          <a:xfrm>
            <a:off x="775046" y="441960"/>
            <a:ext cx="650577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1">
                <a:solidFill>
                  <a:srgbClr val="283035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Robohorizon Club</a:t>
            </a:r>
          </a:p>
        </p:txBody>
      </p:sp>
      <p:sp>
        <p:nvSpPr>
          <p:cNvPr id="1048768" name="TextBox 7"/>
          <p:cNvSpPr txBox="1"/>
          <p:nvPr/>
        </p:nvSpPr>
        <p:spPr>
          <a:xfrm>
            <a:off x="319581" y="1124634"/>
            <a:ext cx="2800722" cy="56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2893" b="1" dirty="0">
                <a:solidFill>
                  <a:srgbClr val="549AB6"/>
                </a:solidFill>
                <a:latin typeface="Poppins Light"/>
                <a:ea typeface="Poppins Light"/>
                <a:cs typeface="Poppins Light"/>
                <a:sym typeface="Poppins Light"/>
              </a:rPr>
              <a:t>Velocity Rush</a:t>
            </a:r>
          </a:p>
        </p:txBody>
      </p:sp>
      <p:sp>
        <p:nvSpPr>
          <p:cNvPr id="1048769" name="TextBox 8"/>
          <p:cNvSpPr txBox="1"/>
          <p:nvPr/>
        </p:nvSpPr>
        <p:spPr>
          <a:xfrm>
            <a:off x="418727" y="2953479"/>
            <a:ext cx="5313009" cy="1142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9"/>
              </a:lnSpc>
            </a:pPr>
            <a:r>
              <a:rPr lang="en-US" sz="18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Track: 120 m long, 80–90 cm wide, with ramps, tire turns, and dynamic obstacles</a:t>
            </a:r>
            <a:r>
              <a:rPr lang="en-US" sz="1893" dirty="0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  <a:p>
            <a:pPr algn="l">
              <a:lnSpc>
                <a:spcPts val="3029"/>
              </a:lnSpc>
            </a:pPr>
            <a:endParaRPr lang="en-US" sz="1893" dirty="0">
              <a:solidFill>
                <a:srgbClr val="54545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770" name="TextBox 9"/>
          <p:cNvSpPr txBox="1"/>
          <p:nvPr/>
        </p:nvSpPr>
        <p:spPr>
          <a:xfrm>
            <a:off x="418727" y="3933356"/>
            <a:ext cx="5313009" cy="108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17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Checkpoints: There are four checkpoints, with teams being disqualified if they restart at any checkpoint three times.</a:t>
            </a:r>
          </a:p>
        </p:txBody>
      </p:sp>
      <p:sp>
        <p:nvSpPr>
          <p:cNvPr id="1048771" name="TextBox 10"/>
          <p:cNvSpPr txBox="1"/>
          <p:nvPr/>
        </p:nvSpPr>
        <p:spPr>
          <a:xfrm>
            <a:off x="472872" y="5141535"/>
            <a:ext cx="5294862" cy="108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17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Challenge: The event tests engineering skills, control precision, and adaptability on a challenging and ever-changing track.</a:t>
            </a:r>
          </a:p>
        </p:txBody>
      </p:sp>
      <p:sp>
        <p:nvSpPr>
          <p:cNvPr id="1048772" name="Freeform 11"/>
          <p:cNvSpPr/>
          <p:nvPr/>
        </p:nvSpPr>
        <p:spPr>
          <a:xfrm flipH="1">
            <a:off x="-107936" y="2024035"/>
            <a:ext cx="526663" cy="529552"/>
          </a:xfrm>
          <a:custGeom>
            <a:avLst/>
            <a:gdLst/>
            <a:ahLst/>
            <a:cxnLst/>
            <a:rect l="l" t="t" r="r" b="b"/>
            <a:pathLst>
              <a:path w="526663" h="529552">
                <a:moveTo>
                  <a:pt x="526663" y="0"/>
                </a:moveTo>
                <a:lnTo>
                  <a:pt x="0" y="0"/>
                </a:lnTo>
                <a:lnTo>
                  <a:pt x="0" y="529551"/>
                </a:lnTo>
                <a:lnTo>
                  <a:pt x="526663" y="529551"/>
                </a:lnTo>
                <a:lnTo>
                  <a:pt x="52666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73" name="Freeform 12"/>
          <p:cNvSpPr/>
          <p:nvPr/>
        </p:nvSpPr>
        <p:spPr>
          <a:xfrm flipH="1">
            <a:off x="-107936" y="3020311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74" name="Freeform 13"/>
          <p:cNvSpPr/>
          <p:nvPr/>
        </p:nvSpPr>
        <p:spPr>
          <a:xfrm flipH="1">
            <a:off x="-108212" y="5194805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75" name="Freeform 14"/>
          <p:cNvSpPr/>
          <p:nvPr/>
        </p:nvSpPr>
        <p:spPr>
          <a:xfrm flipH="1">
            <a:off x="-107936" y="3986627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76" name="Freeform 15"/>
          <p:cNvSpPr/>
          <p:nvPr/>
        </p:nvSpPr>
        <p:spPr>
          <a:xfrm>
            <a:off x="5731736" y="1334467"/>
            <a:ext cx="3913055" cy="5418020"/>
          </a:xfrm>
          <a:custGeom>
            <a:avLst/>
            <a:gdLst/>
            <a:ahLst/>
            <a:cxnLst/>
            <a:rect l="l" t="t" r="r" b="b"/>
            <a:pathLst>
              <a:path w="3913055" h="5418020">
                <a:moveTo>
                  <a:pt x="0" y="0"/>
                </a:moveTo>
                <a:lnTo>
                  <a:pt x="3913055" y="0"/>
                </a:lnTo>
                <a:lnTo>
                  <a:pt x="3913055" y="5418020"/>
                </a:lnTo>
                <a:lnTo>
                  <a:pt x="0" y="54180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0" b="-1040"/>
            </a:stretch>
          </a:blipFill>
        </p:spPr>
      </p:sp>
      <p:sp>
        <p:nvSpPr>
          <p:cNvPr id="1048777" name="Flowchart: Connector 15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16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AutoShape 2"/>
          <p:cNvSpPr/>
          <p:nvPr/>
        </p:nvSpPr>
        <p:spPr>
          <a:xfrm>
            <a:off x="5829553" y="1073468"/>
            <a:ext cx="1102588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79" name="Freeform 3"/>
          <p:cNvSpPr/>
          <p:nvPr/>
        </p:nvSpPr>
        <p:spPr>
          <a:xfrm rot="-1066163" flipH="1" flipV="1">
            <a:off x="-1281197" y="5743451"/>
            <a:ext cx="5302795" cy="4309726"/>
          </a:xfrm>
          <a:custGeom>
            <a:avLst/>
            <a:gdLst/>
            <a:ahLst/>
            <a:cxnLst/>
            <a:rect l="l" t="t" r="r" b="b"/>
            <a:pathLst>
              <a:path w="5302795" h="4309726">
                <a:moveTo>
                  <a:pt x="5302794" y="4309726"/>
                </a:moveTo>
                <a:lnTo>
                  <a:pt x="0" y="4309726"/>
                </a:lnTo>
                <a:lnTo>
                  <a:pt x="0" y="0"/>
                </a:lnTo>
                <a:lnTo>
                  <a:pt x="5302794" y="0"/>
                </a:lnTo>
                <a:lnTo>
                  <a:pt x="5302794" y="43097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80" name="Freeform 4"/>
          <p:cNvSpPr/>
          <p:nvPr/>
        </p:nvSpPr>
        <p:spPr>
          <a:xfrm>
            <a:off x="214224" y="568735"/>
            <a:ext cx="517296" cy="395967"/>
          </a:xfrm>
          <a:custGeom>
            <a:avLst/>
            <a:gdLst/>
            <a:ahLst/>
            <a:cxnLst/>
            <a:rect l="l" t="t" r="r" b="b"/>
            <a:pathLst>
              <a:path w="517296" h="395967">
                <a:moveTo>
                  <a:pt x="0" y="0"/>
                </a:moveTo>
                <a:lnTo>
                  <a:pt x="517296" y="0"/>
                </a:lnTo>
                <a:lnTo>
                  <a:pt x="517296" y="395967"/>
                </a:lnTo>
                <a:lnTo>
                  <a:pt x="0" y="395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81" name="TextBox 5"/>
          <p:cNvSpPr txBox="1"/>
          <p:nvPr/>
        </p:nvSpPr>
        <p:spPr>
          <a:xfrm>
            <a:off x="472872" y="1939669"/>
            <a:ext cx="5490407" cy="108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4"/>
              </a:lnSpc>
            </a:pPr>
            <a:r>
              <a:rPr lang="en-US" sz="179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Overview: Circuit Forge tests quick circuit building and troubleshooting skills.</a:t>
            </a:r>
          </a:p>
          <a:p>
            <a:pPr algn="l">
              <a:lnSpc>
                <a:spcPts val="2864"/>
              </a:lnSpc>
            </a:pPr>
            <a:endParaRPr lang="en-US" sz="1790" dirty="0">
              <a:solidFill>
                <a:srgbClr val="54545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782" name="TextBox 6"/>
          <p:cNvSpPr txBox="1"/>
          <p:nvPr/>
        </p:nvSpPr>
        <p:spPr>
          <a:xfrm>
            <a:off x="775046" y="441960"/>
            <a:ext cx="692760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1">
                <a:solidFill>
                  <a:srgbClr val="283035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Green Energy Club</a:t>
            </a:r>
          </a:p>
        </p:txBody>
      </p:sp>
      <p:sp>
        <p:nvSpPr>
          <p:cNvPr id="1048783" name="TextBox 7"/>
          <p:cNvSpPr txBox="1"/>
          <p:nvPr/>
        </p:nvSpPr>
        <p:spPr>
          <a:xfrm>
            <a:off x="709753" y="1121846"/>
            <a:ext cx="2356668" cy="56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2893" b="1" dirty="0">
                <a:solidFill>
                  <a:srgbClr val="549AB6"/>
                </a:solidFill>
                <a:latin typeface="Poppins Light"/>
                <a:ea typeface="Poppins Light"/>
                <a:cs typeface="Poppins Light"/>
                <a:sym typeface="Poppins Light"/>
              </a:rPr>
              <a:t>Circuit Forge</a:t>
            </a:r>
          </a:p>
        </p:txBody>
      </p:sp>
      <p:sp>
        <p:nvSpPr>
          <p:cNvPr id="1048784" name="TextBox 8"/>
          <p:cNvSpPr txBox="1"/>
          <p:nvPr/>
        </p:nvSpPr>
        <p:spPr>
          <a:xfrm>
            <a:off x="491018" y="2934586"/>
            <a:ext cx="5313009" cy="748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17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Activities: Solve circuit puzzles and practical challenges.</a:t>
            </a:r>
          </a:p>
          <a:p>
            <a:pPr algn="l">
              <a:lnSpc>
                <a:spcPts val="3024"/>
              </a:lnSpc>
            </a:pPr>
            <a:endParaRPr lang="en-US" sz="1793" dirty="0">
              <a:solidFill>
                <a:srgbClr val="54545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785" name="TextBox 9"/>
          <p:cNvSpPr txBox="1"/>
          <p:nvPr/>
        </p:nvSpPr>
        <p:spPr>
          <a:xfrm>
            <a:off x="472872" y="4050431"/>
            <a:ext cx="5313009" cy="108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17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Objective: Focus on problem-solving and innovative circuit design.</a:t>
            </a:r>
          </a:p>
          <a:p>
            <a:pPr algn="l">
              <a:lnSpc>
                <a:spcPts val="2869"/>
              </a:lnSpc>
            </a:pPr>
            <a:endParaRPr lang="en-US" sz="1793" dirty="0">
              <a:solidFill>
                <a:srgbClr val="54545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786" name="TextBox 10"/>
          <p:cNvSpPr txBox="1"/>
          <p:nvPr/>
        </p:nvSpPr>
        <p:spPr>
          <a:xfrm>
            <a:off x="491018" y="5039207"/>
            <a:ext cx="5222821" cy="108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17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Highlight: Fast-paced platform for engineers to showcase skills and creativity.</a:t>
            </a:r>
          </a:p>
          <a:p>
            <a:pPr algn="l">
              <a:lnSpc>
                <a:spcPts val="2869"/>
              </a:lnSpc>
            </a:pPr>
            <a:endParaRPr lang="en-US" sz="1793" dirty="0">
              <a:solidFill>
                <a:srgbClr val="54545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787" name="Freeform 11"/>
          <p:cNvSpPr/>
          <p:nvPr/>
        </p:nvSpPr>
        <p:spPr>
          <a:xfrm flipH="1">
            <a:off x="-107936" y="2025394"/>
            <a:ext cx="526663" cy="529552"/>
          </a:xfrm>
          <a:custGeom>
            <a:avLst/>
            <a:gdLst/>
            <a:ahLst/>
            <a:cxnLst/>
            <a:rect l="l" t="t" r="r" b="b"/>
            <a:pathLst>
              <a:path w="526663" h="529552">
                <a:moveTo>
                  <a:pt x="526663" y="0"/>
                </a:moveTo>
                <a:lnTo>
                  <a:pt x="0" y="0"/>
                </a:lnTo>
                <a:lnTo>
                  <a:pt x="0" y="529551"/>
                </a:lnTo>
                <a:lnTo>
                  <a:pt x="526663" y="529551"/>
                </a:lnTo>
                <a:lnTo>
                  <a:pt x="52666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88" name="Freeform 12"/>
          <p:cNvSpPr/>
          <p:nvPr/>
        </p:nvSpPr>
        <p:spPr>
          <a:xfrm flipH="1">
            <a:off x="-107936" y="3020311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89" name="Freeform 13"/>
          <p:cNvSpPr/>
          <p:nvPr/>
        </p:nvSpPr>
        <p:spPr>
          <a:xfrm flipH="1">
            <a:off x="-107936" y="5037083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90" name="Freeform 14"/>
          <p:cNvSpPr/>
          <p:nvPr/>
        </p:nvSpPr>
        <p:spPr>
          <a:xfrm flipH="1">
            <a:off x="-107936" y="4028697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91" name="Freeform 15"/>
          <p:cNvSpPr/>
          <p:nvPr/>
        </p:nvSpPr>
        <p:spPr>
          <a:xfrm>
            <a:off x="5713839" y="1209281"/>
            <a:ext cx="3977620" cy="5507417"/>
          </a:xfrm>
          <a:custGeom>
            <a:avLst/>
            <a:gdLst/>
            <a:ahLst/>
            <a:cxnLst/>
            <a:rect l="l" t="t" r="r" b="b"/>
            <a:pathLst>
              <a:path w="3977620" h="5507417">
                <a:moveTo>
                  <a:pt x="0" y="0"/>
                </a:moveTo>
                <a:lnTo>
                  <a:pt x="3977620" y="0"/>
                </a:lnTo>
                <a:lnTo>
                  <a:pt x="3977620" y="5507417"/>
                </a:lnTo>
                <a:lnTo>
                  <a:pt x="0" y="5507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84" r="-5384"/>
            </a:stretch>
          </a:blipFill>
        </p:spPr>
      </p:sp>
      <p:sp>
        <p:nvSpPr>
          <p:cNvPr id="1048792" name="Flowchart: Connector 15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17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AutoShape 2"/>
          <p:cNvSpPr/>
          <p:nvPr/>
        </p:nvSpPr>
        <p:spPr>
          <a:xfrm>
            <a:off x="4325506" y="990941"/>
            <a:ext cx="1102588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94" name="Freeform 3"/>
          <p:cNvSpPr/>
          <p:nvPr/>
        </p:nvSpPr>
        <p:spPr>
          <a:xfrm rot="-1066163" flipH="1" flipV="1">
            <a:off x="-1281197" y="5743451"/>
            <a:ext cx="5302795" cy="4309726"/>
          </a:xfrm>
          <a:custGeom>
            <a:avLst/>
            <a:gdLst/>
            <a:ahLst/>
            <a:cxnLst/>
            <a:rect l="l" t="t" r="r" b="b"/>
            <a:pathLst>
              <a:path w="5302795" h="4309726">
                <a:moveTo>
                  <a:pt x="5302794" y="4309726"/>
                </a:moveTo>
                <a:lnTo>
                  <a:pt x="0" y="4309726"/>
                </a:lnTo>
                <a:lnTo>
                  <a:pt x="0" y="0"/>
                </a:lnTo>
                <a:lnTo>
                  <a:pt x="5302794" y="0"/>
                </a:lnTo>
                <a:lnTo>
                  <a:pt x="5302794" y="43097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95" name="Freeform 4"/>
          <p:cNvSpPr/>
          <p:nvPr/>
        </p:nvSpPr>
        <p:spPr>
          <a:xfrm>
            <a:off x="214224" y="568735"/>
            <a:ext cx="517296" cy="395967"/>
          </a:xfrm>
          <a:custGeom>
            <a:avLst/>
            <a:gdLst/>
            <a:ahLst/>
            <a:cxnLst/>
            <a:rect l="l" t="t" r="r" b="b"/>
            <a:pathLst>
              <a:path w="517296" h="395967">
                <a:moveTo>
                  <a:pt x="0" y="0"/>
                </a:moveTo>
                <a:lnTo>
                  <a:pt x="517296" y="0"/>
                </a:lnTo>
                <a:lnTo>
                  <a:pt x="517296" y="395967"/>
                </a:lnTo>
                <a:lnTo>
                  <a:pt x="0" y="395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96" name="TextBox 5"/>
          <p:cNvSpPr txBox="1"/>
          <p:nvPr/>
        </p:nvSpPr>
        <p:spPr>
          <a:xfrm>
            <a:off x="446075" y="1815855"/>
            <a:ext cx="5383478" cy="108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17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Overview: </a:t>
            </a:r>
            <a:r>
              <a:rPr lang="en-US" sz="1793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Technomaze</a:t>
            </a:r>
            <a:r>
              <a:rPr lang="en-US" sz="17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 tests logical and technical skills at NHCE.</a:t>
            </a:r>
          </a:p>
          <a:p>
            <a:pPr algn="l">
              <a:lnSpc>
                <a:spcPts val="2869"/>
              </a:lnSpc>
            </a:pPr>
            <a:endParaRPr lang="en-US" sz="1793" dirty="0">
              <a:solidFill>
                <a:srgbClr val="54545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797" name="TextBox 6"/>
          <p:cNvSpPr txBox="1"/>
          <p:nvPr/>
        </p:nvSpPr>
        <p:spPr>
          <a:xfrm>
            <a:off x="771056" y="477158"/>
            <a:ext cx="475293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1">
                <a:solidFill>
                  <a:srgbClr val="283035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Aerobots Club</a:t>
            </a:r>
          </a:p>
        </p:txBody>
      </p:sp>
      <p:sp>
        <p:nvSpPr>
          <p:cNvPr id="1048798" name="TextBox 7"/>
          <p:cNvSpPr txBox="1"/>
          <p:nvPr/>
        </p:nvSpPr>
        <p:spPr>
          <a:xfrm>
            <a:off x="418727" y="1149607"/>
            <a:ext cx="2894207" cy="56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2893" b="1" dirty="0" err="1">
                <a:solidFill>
                  <a:srgbClr val="549AB6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Technomaze</a:t>
            </a:r>
            <a:endParaRPr lang="en-US" sz="2893" b="1" dirty="0">
              <a:solidFill>
                <a:srgbClr val="549AB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799" name="TextBox 8"/>
          <p:cNvSpPr txBox="1"/>
          <p:nvPr/>
        </p:nvSpPr>
        <p:spPr>
          <a:xfrm>
            <a:off x="491018" y="2925061"/>
            <a:ext cx="5313009" cy="666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</a:pPr>
            <a:r>
              <a:rPr lang="en-US" sz="16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Round 1 – Crossword: Participants solve word puzzles using given clues.</a:t>
            </a:r>
          </a:p>
        </p:txBody>
      </p:sp>
      <p:sp>
        <p:nvSpPr>
          <p:cNvPr id="1048800" name="TextBox 9"/>
          <p:cNvSpPr txBox="1"/>
          <p:nvPr/>
        </p:nvSpPr>
        <p:spPr>
          <a:xfrm>
            <a:off x="418727" y="3933447"/>
            <a:ext cx="5313009" cy="1037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</a:pPr>
            <a:r>
              <a:rPr lang="en-US" sz="16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Round 2 – Pictionary: Players draw clues for others to guess.</a:t>
            </a:r>
          </a:p>
          <a:p>
            <a:pPr algn="l">
              <a:lnSpc>
                <a:spcPts val="2709"/>
              </a:lnSpc>
            </a:pPr>
            <a:endParaRPr lang="en-US" sz="1693" dirty="0">
              <a:solidFill>
                <a:srgbClr val="54545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801" name="TextBox 10"/>
          <p:cNvSpPr txBox="1"/>
          <p:nvPr/>
        </p:nvSpPr>
        <p:spPr>
          <a:xfrm>
            <a:off x="491018" y="5039207"/>
            <a:ext cx="5294862" cy="108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17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Prizes: Top two winners get prize money; open to college students only.</a:t>
            </a:r>
          </a:p>
          <a:p>
            <a:pPr algn="l">
              <a:lnSpc>
                <a:spcPts val="2869"/>
              </a:lnSpc>
            </a:pPr>
            <a:endParaRPr lang="en-US" sz="1793" dirty="0">
              <a:solidFill>
                <a:srgbClr val="54545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802" name="Freeform 11"/>
          <p:cNvSpPr/>
          <p:nvPr/>
        </p:nvSpPr>
        <p:spPr>
          <a:xfrm flipH="1">
            <a:off x="-107936" y="1869403"/>
            <a:ext cx="526663" cy="529552"/>
          </a:xfrm>
          <a:custGeom>
            <a:avLst/>
            <a:gdLst/>
            <a:ahLst/>
            <a:cxnLst/>
            <a:rect l="l" t="t" r="r" b="b"/>
            <a:pathLst>
              <a:path w="526663" h="529552">
                <a:moveTo>
                  <a:pt x="526663" y="0"/>
                </a:moveTo>
                <a:lnTo>
                  <a:pt x="0" y="0"/>
                </a:lnTo>
                <a:lnTo>
                  <a:pt x="0" y="529551"/>
                </a:lnTo>
                <a:lnTo>
                  <a:pt x="526663" y="529551"/>
                </a:lnTo>
                <a:lnTo>
                  <a:pt x="52666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803" name="Freeform 12"/>
          <p:cNvSpPr/>
          <p:nvPr/>
        </p:nvSpPr>
        <p:spPr>
          <a:xfrm flipH="1">
            <a:off x="-107936" y="3020311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804" name="Freeform 13"/>
          <p:cNvSpPr/>
          <p:nvPr/>
        </p:nvSpPr>
        <p:spPr>
          <a:xfrm flipH="1">
            <a:off x="-107936" y="5037083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805" name="Freeform 14"/>
          <p:cNvSpPr/>
          <p:nvPr/>
        </p:nvSpPr>
        <p:spPr>
          <a:xfrm flipH="1">
            <a:off x="-107936" y="4028697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806" name="Freeform 15"/>
          <p:cNvSpPr/>
          <p:nvPr/>
        </p:nvSpPr>
        <p:spPr>
          <a:xfrm>
            <a:off x="5785880" y="964702"/>
            <a:ext cx="3878390" cy="5282597"/>
          </a:xfrm>
          <a:custGeom>
            <a:avLst/>
            <a:gdLst/>
            <a:ahLst/>
            <a:cxnLst/>
            <a:rect l="l" t="t" r="r" b="b"/>
            <a:pathLst>
              <a:path w="3878390" h="5282597">
                <a:moveTo>
                  <a:pt x="0" y="0"/>
                </a:moveTo>
                <a:lnTo>
                  <a:pt x="3878390" y="0"/>
                </a:lnTo>
                <a:lnTo>
                  <a:pt x="3878390" y="5282597"/>
                </a:lnTo>
                <a:lnTo>
                  <a:pt x="0" y="5282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68" r="-5296"/>
            </a:stretch>
          </a:blipFill>
        </p:spPr>
      </p:sp>
      <p:sp>
        <p:nvSpPr>
          <p:cNvPr id="1048807" name="Flowchart: Connector 15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18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8" name="AutoShape 2"/>
          <p:cNvSpPr/>
          <p:nvPr/>
        </p:nvSpPr>
        <p:spPr>
          <a:xfrm>
            <a:off x="4876800" y="964702"/>
            <a:ext cx="1102588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1048809" name="Freeform 3"/>
          <p:cNvSpPr/>
          <p:nvPr/>
        </p:nvSpPr>
        <p:spPr>
          <a:xfrm rot="-1066163" flipH="1" flipV="1">
            <a:off x="-1281197" y="5743451"/>
            <a:ext cx="5302795" cy="4309726"/>
          </a:xfrm>
          <a:custGeom>
            <a:avLst/>
            <a:gdLst/>
            <a:ahLst/>
            <a:cxnLst/>
            <a:rect l="l" t="t" r="r" b="b"/>
            <a:pathLst>
              <a:path w="5302795" h="4309726">
                <a:moveTo>
                  <a:pt x="5302794" y="4309726"/>
                </a:moveTo>
                <a:lnTo>
                  <a:pt x="0" y="4309726"/>
                </a:lnTo>
                <a:lnTo>
                  <a:pt x="0" y="0"/>
                </a:lnTo>
                <a:lnTo>
                  <a:pt x="5302794" y="0"/>
                </a:lnTo>
                <a:lnTo>
                  <a:pt x="5302794" y="43097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810" name="Freeform 4"/>
          <p:cNvSpPr/>
          <p:nvPr/>
        </p:nvSpPr>
        <p:spPr>
          <a:xfrm>
            <a:off x="214224" y="568735"/>
            <a:ext cx="517296" cy="395967"/>
          </a:xfrm>
          <a:custGeom>
            <a:avLst/>
            <a:gdLst/>
            <a:ahLst/>
            <a:cxnLst/>
            <a:rect l="l" t="t" r="r" b="b"/>
            <a:pathLst>
              <a:path w="517296" h="395967">
                <a:moveTo>
                  <a:pt x="0" y="0"/>
                </a:moveTo>
                <a:lnTo>
                  <a:pt x="517296" y="0"/>
                </a:lnTo>
                <a:lnTo>
                  <a:pt x="517296" y="395967"/>
                </a:lnTo>
                <a:lnTo>
                  <a:pt x="0" y="395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11" name="TextBox 5"/>
          <p:cNvSpPr txBox="1"/>
          <p:nvPr/>
        </p:nvSpPr>
        <p:spPr>
          <a:xfrm>
            <a:off x="446075" y="1815855"/>
            <a:ext cx="5383478" cy="108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17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Overview: Triage Dynamic simulates a medical crisis through role-play by </a:t>
            </a:r>
            <a:r>
              <a:rPr lang="en-US" sz="1793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HealthXcel</a:t>
            </a:r>
            <a:r>
              <a:rPr lang="en-US" sz="17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 Club.</a:t>
            </a:r>
          </a:p>
          <a:p>
            <a:pPr algn="l">
              <a:lnSpc>
                <a:spcPts val="2869"/>
              </a:lnSpc>
            </a:pPr>
            <a:endParaRPr lang="en-US" sz="1793" dirty="0">
              <a:solidFill>
                <a:srgbClr val="54545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812" name="TextBox 6"/>
          <p:cNvSpPr txBox="1"/>
          <p:nvPr/>
        </p:nvSpPr>
        <p:spPr>
          <a:xfrm>
            <a:off x="775046" y="441960"/>
            <a:ext cx="540732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1">
                <a:solidFill>
                  <a:srgbClr val="283035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Healthxcel Club</a:t>
            </a:r>
          </a:p>
        </p:txBody>
      </p:sp>
      <p:sp>
        <p:nvSpPr>
          <p:cNvPr id="1048813" name="TextBox 7"/>
          <p:cNvSpPr txBox="1"/>
          <p:nvPr/>
        </p:nvSpPr>
        <p:spPr>
          <a:xfrm>
            <a:off x="418727" y="1111891"/>
            <a:ext cx="3361632" cy="56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2893" b="1" dirty="0">
                <a:solidFill>
                  <a:srgbClr val="549AB6"/>
                </a:solidFill>
                <a:latin typeface="Poppins Light"/>
                <a:ea typeface="Poppins Light"/>
                <a:cs typeface="Poppins Light"/>
                <a:sym typeface="Poppins Light"/>
              </a:rPr>
              <a:t>Triage Dynamics</a:t>
            </a:r>
          </a:p>
        </p:txBody>
      </p:sp>
      <p:sp>
        <p:nvSpPr>
          <p:cNvPr id="1048814" name="TextBox 8"/>
          <p:cNvSpPr txBox="1"/>
          <p:nvPr/>
        </p:nvSpPr>
        <p:spPr>
          <a:xfrm>
            <a:off x="491018" y="2925061"/>
            <a:ext cx="5313009" cy="103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</a:pPr>
            <a:r>
              <a:rPr lang="en-US" sz="16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Objective: Show persuasion, empathy, and improvisation to convince the judge of urgent cases.</a:t>
            </a:r>
          </a:p>
          <a:p>
            <a:pPr algn="l">
              <a:lnSpc>
                <a:spcPts val="2709"/>
              </a:lnSpc>
            </a:pPr>
            <a:endParaRPr lang="en-US" sz="1693" dirty="0">
              <a:solidFill>
                <a:srgbClr val="54545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815" name="TextBox 9"/>
          <p:cNvSpPr txBox="1"/>
          <p:nvPr/>
        </p:nvSpPr>
        <p:spPr>
          <a:xfrm>
            <a:off x="472872" y="4040906"/>
            <a:ext cx="5313009" cy="1037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</a:pPr>
            <a:r>
              <a:rPr lang="en-US" sz="16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Challenge: Navigate a resource-limited scenario as characters with different medical conditions.</a:t>
            </a:r>
          </a:p>
          <a:p>
            <a:pPr algn="l">
              <a:lnSpc>
                <a:spcPts val="2709"/>
              </a:lnSpc>
            </a:pPr>
            <a:endParaRPr lang="en-US" sz="1693" dirty="0">
              <a:solidFill>
                <a:srgbClr val="54545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816" name="TextBox 10"/>
          <p:cNvSpPr txBox="1"/>
          <p:nvPr/>
        </p:nvSpPr>
        <p:spPr>
          <a:xfrm>
            <a:off x="491018" y="5039207"/>
            <a:ext cx="5294862" cy="109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17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Outcome: Top three who best justify care needs win, highlighting critical thinking and communication.</a:t>
            </a:r>
          </a:p>
          <a:p>
            <a:pPr algn="l">
              <a:lnSpc>
                <a:spcPts val="2869"/>
              </a:lnSpc>
            </a:pPr>
            <a:endParaRPr lang="en-US" sz="1793" dirty="0">
              <a:solidFill>
                <a:srgbClr val="54545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817" name="Freeform 11"/>
          <p:cNvSpPr/>
          <p:nvPr/>
        </p:nvSpPr>
        <p:spPr>
          <a:xfrm flipH="1">
            <a:off x="-107936" y="1869403"/>
            <a:ext cx="526663" cy="529552"/>
          </a:xfrm>
          <a:custGeom>
            <a:avLst/>
            <a:gdLst/>
            <a:ahLst/>
            <a:cxnLst/>
            <a:rect l="l" t="t" r="r" b="b"/>
            <a:pathLst>
              <a:path w="526663" h="529552">
                <a:moveTo>
                  <a:pt x="526663" y="0"/>
                </a:moveTo>
                <a:lnTo>
                  <a:pt x="0" y="0"/>
                </a:lnTo>
                <a:lnTo>
                  <a:pt x="0" y="529551"/>
                </a:lnTo>
                <a:lnTo>
                  <a:pt x="526663" y="529551"/>
                </a:lnTo>
                <a:lnTo>
                  <a:pt x="52666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818" name="Freeform 12"/>
          <p:cNvSpPr/>
          <p:nvPr/>
        </p:nvSpPr>
        <p:spPr>
          <a:xfrm flipH="1">
            <a:off x="-107936" y="3020311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819" name="Freeform 13"/>
          <p:cNvSpPr/>
          <p:nvPr/>
        </p:nvSpPr>
        <p:spPr>
          <a:xfrm flipH="1">
            <a:off x="-107936" y="5037083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820" name="Freeform 14"/>
          <p:cNvSpPr/>
          <p:nvPr/>
        </p:nvSpPr>
        <p:spPr>
          <a:xfrm flipH="1">
            <a:off x="-107936" y="4028697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821" name="Freeform 15"/>
          <p:cNvSpPr/>
          <p:nvPr/>
        </p:nvSpPr>
        <p:spPr>
          <a:xfrm>
            <a:off x="5785880" y="1245241"/>
            <a:ext cx="3855579" cy="5338439"/>
          </a:xfrm>
          <a:custGeom>
            <a:avLst/>
            <a:gdLst/>
            <a:ahLst/>
            <a:cxnLst/>
            <a:rect l="l" t="t" r="r" b="b"/>
            <a:pathLst>
              <a:path w="3855579" h="5338439">
                <a:moveTo>
                  <a:pt x="0" y="0"/>
                </a:moveTo>
                <a:lnTo>
                  <a:pt x="3855580" y="0"/>
                </a:lnTo>
                <a:lnTo>
                  <a:pt x="3855580" y="5338439"/>
                </a:lnTo>
                <a:lnTo>
                  <a:pt x="0" y="53384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9" r="-449" b="-2999"/>
            </a:stretch>
          </a:blipFill>
        </p:spPr>
      </p:sp>
      <p:sp>
        <p:nvSpPr>
          <p:cNvPr id="1048822" name="Flowchart: Connector 15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19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3" name="AutoShape 2"/>
          <p:cNvSpPr/>
          <p:nvPr/>
        </p:nvSpPr>
        <p:spPr>
          <a:xfrm>
            <a:off x="3450153" y="1097280"/>
            <a:ext cx="1102588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824" name="Freeform 3"/>
          <p:cNvSpPr/>
          <p:nvPr/>
        </p:nvSpPr>
        <p:spPr>
          <a:xfrm rot="-1066163" flipH="1" flipV="1">
            <a:off x="-1281197" y="5743451"/>
            <a:ext cx="5302795" cy="4309726"/>
          </a:xfrm>
          <a:custGeom>
            <a:avLst/>
            <a:gdLst/>
            <a:ahLst/>
            <a:cxnLst/>
            <a:rect l="l" t="t" r="r" b="b"/>
            <a:pathLst>
              <a:path w="5302795" h="4309726">
                <a:moveTo>
                  <a:pt x="5302794" y="4309726"/>
                </a:moveTo>
                <a:lnTo>
                  <a:pt x="0" y="4309726"/>
                </a:lnTo>
                <a:lnTo>
                  <a:pt x="0" y="0"/>
                </a:lnTo>
                <a:lnTo>
                  <a:pt x="5302794" y="0"/>
                </a:lnTo>
                <a:lnTo>
                  <a:pt x="5302794" y="43097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825" name="Freeform 4"/>
          <p:cNvSpPr/>
          <p:nvPr/>
        </p:nvSpPr>
        <p:spPr>
          <a:xfrm>
            <a:off x="214224" y="568735"/>
            <a:ext cx="517296" cy="395967"/>
          </a:xfrm>
          <a:custGeom>
            <a:avLst/>
            <a:gdLst/>
            <a:ahLst/>
            <a:cxnLst/>
            <a:rect l="l" t="t" r="r" b="b"/>
            <a:pathLst>
              <a:path w="517296" h="395967">
                <a:moveTo>
                  <a:pt x="0" y="0"/>
                </a:moveTo>
                <a:lnTo>
                  <a:pt x="517296" y="0"/>
                </a:lnTo>
                <a:lnTo>
                  <a:pt x="517296" y="395967"/>
                </a:lnTo>
                <a:lnTo>
                  <a:pt x="0" y="395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26" name="TextBox 5"/>
          <p:cNvSpPr txBox="1"/>
          <p:nvPr/>
        </p:nvSpPr>
        <p:spPr>
          <a:xfrm>
            <a:off x="468409" y="1939680"/>
            <a:ext cx="5035161" cy="115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1890" dirty="0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Objective: Promote traffic rule awareness and teamwork through engaging activities.</a:t>
            </a:r>
          </a:p>
          <a:p>
            <a:pPr algn="l">
              <a:lnSpc>
                <a:spcPts val="3024"/>
              </a:lnSpc>
            </a:pPr>
            <a:endParaRPr lang="en-US" sz="1890" dirty="0">
              <a:solidFill>
                <a:srgbClr val="54545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827" name="TextBox 6"/>
          <p:cNvSpPr txBox="1"/>
          <p:nvPr/>
        </p:nvSpPr>
        <p:spPr>
          <a:xfrm>
            <a:off x="775046" y="441960"/>
            <a:ext cx="414528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1">
                <a:solidFill>
                  <a:srgbClr val="283035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Stem Club</a:t>
            </a:r>
          </a:p>
        </p:txBody>
      </p:sp>
      <p:sp>
        <p:nvSpPr>
          <p:cNvPr id="1048828" name="TextBox 7"/>
          <p:cNvSpPr txBox="1"/>
          <p:nvPr/>
        </p:nvSpPr>
        <p:spPr>
          <a:xfrm>
            <a:off x="214224" y="1191309"/>
            <a:ext cx="2356668" cy="56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2893" b="1" dirty="0">
                <a:solidFill>
                  <a:srgbClr val="549AB6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Traffic 360</a:t>
            </a:r>
          </a:p>
        </p:txBody>
      </p:sp>
      <p:sp>
        <p:nvSpPr>
          <p:cNvPr id="1048829" name="TextBox 8"/>
          <p:cNvSpPr txBox="1"/>
          <p:nvPr/>
        </p:nvSpPr>
        <p:spPr>
          <a:xfrm>
            <a:off x="491018" y="3119208"/>
            <a:ext cx="5313009" cy="13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</a:pPr>
            <a:r>
              <a:rPr lang="en-US" sz="1693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event had three rounds — Traffic Trivia, Red Light Green Light, and Final Destination — testing knowledge, coordination, and communication.</a:t>
            </a:r>
          </a:p>
          <a:p>
            <a:pPr algn="l">
              <a:lnSpc>
                <a:spcPts val="2709"/>
              </a:lnSpc>
            </a:pPr>
            <a:endParaRPr lang="en-US" sz="1693">
              <a:solidFill>
                <a:srgbClr val="54545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830" name="TextBox 9"/>
          <p:cNvSpPr txBox="1"/>
          <p:nvPr/>
        </p:nvSpPr>
        <p:spPr>
          <a:xfrm>
            <a:off x="468409" y="4220165"/>
            <a:ext cx="5340081" cy="108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1793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Participation: Teams of two showcased traffic knowledge and problem-solving skills.</a:t>
            </a:r>
          </a:p>
          <a:p>
            <a:pPr algn="l">
              <a:lnSpc>
                <a:spcPts val="2869"/>
              </a:lnSpc>
            </a:pPr>
            <a:endParaRPr lang="en-US" sz="1793">
              <a:solidFill>
                <a:srgbClr val="54545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831" name="TextBox 10"/>
          <p:cNvSpPr txBox="1"/>
          <p:nvPr/>
        </p:nvSpPr>
        <p:spPr>
          <a:xfrm>
            <a:off x="491018" y="5141256"/>
            <a:ext cx="5294862" cy="1093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1793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Outcome: The event promoted road safety awareness and teamwork through fun learning.</a:t>
            </a:r>
          </a:p>
          <a:p>
            <a:pPr algn="l">
              <a:lnSpc>
                <a:spcPts val="2869"/>
              </a:lnSpc>
            </a:pPr>
            <a:endParaRPr lang="en-US" sz="1793">
              <a:solidFill>
                <a:srgbClr val="54545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832" name="Freeform 11"/>
          <p:cNvSpPr/>
          <p:nvPr/>
        </p:nvSpPr>
        <p:spPr>
          <a:xfrm flipH="1">
            <a:off x="-107936" y="2034930"/>
            <a:ext cx="526663" cy="529552"/>
          </a:xfrm>
          <a:custGeom>
            <a:avLst/>
            <a:gdLst/>
            <a:ahLst/>
            <a:cxnLst/>
            <a:rect l="l" t="t" r="r" b="b"/>
            <a:pathLst>
              <a:path w="526663" h="529552">
                <a:moveTo>
                  <a:pt x="526663" y="0"/>
                </a:moveTo>
                <a:lnTo>
                  <a:pt x="0" y="0"/>
                </a:lnTo>
                <a:lnTo>
                  <a:pt x="0" y="529551"/>
                </a:lnTo>
                <a:lnTo>
                  <a:pt x="526663" y="529551"/>
                </a:lnTo>
                <a:lnTo>
                  <a:pt x="52666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833" name="Freeform 12"/>
          <p:cNvSpPr/>
          <p:nvPr/>
        </p:nvSpPr>
        <p:spPr>
          <a:xfrm flipH="1">
            <a:off x="-107936" y="3214458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834" name="Freeform 13"/>
          <p:cNvSpPr/>
          <p:nvPr/>
        </p:nvSpPr>
        <p:spPr>
          <a:xfrm flipH="1">
            <a:off x="-108212" y="5226981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835" name="Freeform 14"/>
          <p:cNvSpPr/>
          <p:nvPr/>
        </p:nvSpPr>
        <p:spPr>
          <a:xfrm flipH="1">
            <a:off x="-107936" y="4235122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836" name="Freeform 15"/>
          <p:cNvSpPr/>
          <p:nvPr/>
        </p:nvSpPr>
        <p:spPr>
          <a:xfrm>
            <a:off x="5785880" y="797510"/>
            <a:ext cx="3723539" cy="6119475"/>
          </a:xfrm>
          <a:custGeom>
            <a:avLst/>
            <a:gdLst/>
            <a:ahLst/>
            <a:cxnLst/>
            <a:rect l="l" t="t" r="r" b="b"/>
            <a:pathLst>
              <a:path w="3723539" h="6119475">
                <a:moveTo>
                  <a:pt x="0" y="0"/>
                </a:moveTo>
                <a:lnTo>
                  <a:pt x="3723539" y="0"/>
                </a:lnTo>
                <a:lnTo>
                  <a:pt x="3723539" y="6119475"/>
                </a:lnTo>
                <a:lnTo>
                  <a:pt x="0" y="61194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6" r="-836" b="-9983"/>
            </a:stretch>
          </a:blipFill>
        </p:spPr>
      </p:sp>
      <p:sp>
        <p:nvSpPr>
          <p:cNvPr id="1048837" name="Flowchart: Connector 15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8" name="AutoShape 2"/>
          <p:cNvSpPr/>
          <p:nvPr/>
        </p:nvSpPr>
        <p:spPr>
          <a:xfrm>
            <a:off x="3276600" y="991171"/>
            <a:ext cx="1102588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839" name="Freeform 3"/>
          <p:cNvSpPr/>
          <p:nvPr/>
        </p:nvSpPr>
        <p:spPr>
          <a:xfrm rot="-1066163" flipH="1" flipV="1">
            <a:off x="-1281197" y="5743451"/>
            <a:ext cx="5302795" cy="4309726"/>
          </a:xfrm>
          <a:custGeom>
            <a:avLst/>
            <a:gdLst/>
            <a:ahLst/>
            <a:cxnLst/>
            <a:rect l="l" t="t" r="r" b="b"/>
            <a:pathLst>
              <a:path w="5302795" h="4309726">
                <a:moveTo>
                  <a:pt x="5302794" y="4309726"/>
                </a:moveTo>
                <a:lnTo>
                  <a:pt x="0" y="4309726"/>
                </a:lnTo>
                <a:lnTo>
                  <a:pt x="0" y="0"/>
                </a:lnTo>
                <a:lnTo>
                  <a:pt x="5302794" y="0"/>
                </a:lnTo>
                <a:lnTo>
                  <a:pt x="5302794" y="43097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840" name="Freeform 4"/>
          <p:cNvSpPr/>
          <p:nvPr/>
        </p:nvSpPr>
        <p:spPr>
          <a:xfrm>
            <a:off x="214224" y="568735"/>
            <a:ext cx="517296" cy="395967"/>
          </a:xfrm>
          <a:custGeom>
            <a:avLst/>
            <a:gdLst/>
            <a:ahLst/>
            <a:cxnLst/>
            <a:rect l="l" t="t" r="r" b="b"/>
            <a:pathLst>
              <a:path w="517296" h="395967">
                <a:moveTo>
                  <a:pt x="0" y="0"/>
                </a:moveTo>
                <a:lnTo>
                  <a:pt x="517296" y="0"/>
                </a:lnTo>
                <a:lnTo>
                  <a:pt x="517296" y="395967"/>
                </a:lnTo>
                <a:lnTo>
                  <a:pt x="0" y="395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41" name="TextBox 5"/>
          <p:cNvSpPr txBox="1"/>
          <p:nvPr/>
        </p:nvSpPr>
        <p:spPr>
          <a:xfrm>
            <a:off x="511215" y="1897248"/>
            <a:ext cx="5322791" cy="1152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24"/>
              </a:lnSpc>
            </a:pPr>
            <a:r>
              <a:rPr lang="en-US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Event Overview: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 “Lost Satellite: Decode the Signal” was a team-based challenge simulating a space crisis to recover the malfunctioning VAYU-1 satellite.</a:t>
            </a:r>
            <a:endParaRPr lang="en-US" sz="1400" dirty="0">
              <a:solidFill>
                <a:srgbClr val="545454"/>
              </a:solidFill>
              <a:latin typeface="Poppins Light" panose="00000400000000000000" pitchFamily="2" charset="0"/>
              <a:ea typeface="Poppins Light"/>
              <a:cs typeface="Poppins Light" panose="00000400000000000000" pitchFamily="2" charset="0"/>
              <a:sym typeface="Poppins Light"/>
            </a:endParaRPr>
          </a:p>
        </p:txBody>
      </p:sp>
      <p:sp>
        <p:nvSpPr>
          <p:cNvPr id="1048842" name="TextBox 6"/>
          <p:cNvSpPr txBox="1"/>
          <p:nvPr/>
        </p:nvSpPr>
        <p:spPr>
          <a:xfrm>
            <a:off x="775046" y="441960"/>
            <a:ext cx="414528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1">
                <a:solidFill>
                  <a:srgbClr val="283035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Stem Club</a:t>
            </a:r>
          </a:p>
        </p:txBody>
      </p:sp>
      <p:sp>
        <p:nvSpPr>
          <p:cNvPr id="1048843" name="TextBox 7"/>
          <p:cNvSpPr txBox="1"/>
          <p:nvPr/>
        </p:nvSpPr>
        <p:spPr>
          <a:xfrm>
            <a:off x="491017" y="1229409"/>
            <a:ext cx="5604983" cy="1175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29"/>
              </a:lnSpc>
            </a:pP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Synapse 25′ Event 1-Lost Satellite</a:t>
            </a:r>
          </a:p>
          <a:p>
            <a:pPr>
              <a:lnSpc>
                <a:spcPts val="4629"/>
              </a:lnSpc>
            </a:pPr>
            <a:endParaRPr lang="en-US" sz="2893" dirty="0">
              <a:solidFill>
                <a:srgbClr val="549AB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844" name="TextBox 8"/>
          <p:cNvSpPr txBox="1"/>
          <p:nvPr/>
        </p:nvSpPr>
        <p:spPr>
          <a:xfrm>
            <a:off x="487345" y="3093708"/>
            <a:ext cx="5071582" cy="103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9"/>
              </a:lnSpc>
            </a:pPr>
            <a:r>
              <a:rPr lang="en-US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Tasks: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 Participants decoded ciphers, interpreted orbital data, analyzed Morse code, and traced satellite issues using technical clues.</a:t>
            </a:r>
            <a:endParaRPr lang="en-US" sz="1400" dirty="0">
              <a:solidFill>
                <a:srgbClr val="545454"/>
              </a:solidFill>
              <a:latin typeface="Poppins Light" panose="00000400000000000000" pitchFamily="2" charset="0"/>
              <a:ea typeface="Poppins Light"/>
              <a:cs typeface="Poppins Light" panose="00000400000000000000" pitchFamily="2" charset="0"/>
              <a:sym typeface="Poppins Light"/>
            </a:endParaRPr>
          </a:p>
        </p:txBody>
      </p:sp>
      <p:sp>
        <p:nvSpPr>
          <p:cNvPr id="1048845" name="TextBox 9"/>
          <p:cNvSpPr txBox="1"/>
          <p:nvPr/>
        </p:nvSpPr>
        <p:spPr>
          <a:xfrm>
            <a:off x="487561" y="4128724"/>
            <a:ext cx="5346445" cy="1084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69"/>
              </a:lnSpc>
            </a:pPr>
            <a:r>
              <a:rPr lang="en-US" sz="1400" b="1" dirty="0">
                <a:latin typeface="Poppins Light" panose="00000400000000000000" pitchFamily="2" charset="0"/>
                <a:ea typeface="PMingLiU-ExtB" panose="02020500000000000000" pitchFamily="18" charset="-120"/>
                <a:cs typeface="Poppins Light" panose="00000400000000000000" pitchFamily="2" charset="0"/>
              </a:rPr>
              <a:t>Final Challenge:</a:t>
            </a:r>
            <a:r>
              <a:rPr lang="en-US" sz="1400" dirty="0">
                <a:latin typeface="Poppins Light" panose="00000400000000000000" pitchFamily="2" charset="0"/>
                <a:ea typeface="PMingLiU-ExtB" panose="02020500000000000000" pitchFamily="18" charset="-120"/>
                <a:cs typeface="Poppins Light" panose="00000400000000000000" pitchFamily="2" charset="0"/>
              </a:rPr>
              <a:t> Teams presented recovery reports proposing solutions, highlighting structured problem-solving and real-time decision-making</a:t>
            </a:r>
            <a:r>
              <a:rPr lang="en-US" sz="1400" dirty="0">
                <a:latin typeface="Playbill" panose="040506030A0602020202" pitchFamily="82" charset="0"/>
                <a:ea typeface="PMingLiU-ExtB" panose="02020500000000000000" pitchFamily="18" charset="-120"/>
                <a:cs typeface="Poppins" panose="00000500000000000000" pitchFamily="2" charset="0"/>
              </a:rPr>
              <a:t>.</a:t>
            </a:r>
            <a:endParaRPr lang="en-US" sz="1400" dirty="0">
              <a:solidFill>
                <a:srgbClr val="545454"/>
              </a:solidFill>
              <a:latin typeface="Playbill" panose="040506030A0602020202" pitchFamily="82" charset="0"/>
              <a:ea typeface="PMingLiU-ExtB" panose="02020500000000000000" pitchFamily="18" charset="-120"/>
              <a:cs typeface="Poppins" panose="00000500000000000000" pitchFamily="2" charset="0"/>
              <a:sym typeface="Poppins Light"/>
            </a:endParaRPr>
          </a:p>
        </p:txBody>
      </p:sp>
      <p:sp>
        <p:nvSpPr>
          <p:cNvPr id="1048846" name="TextBox 10"/>
          <p:cNvSpPr txBox="1"/>
          <p:nvPr/>
        </p:nvSpPr>
        <p:spPr>
          <a:xfrm>
            <a:off x="491018" y="5141256"/>
            <a:ext cx="5300182" cy="1072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69"/>
              </a:lnSpc>
            </a:pPr>
            <a:r>
              <a:rPr lang="en-US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Outcome: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 The event blended space science, signal processing, and teamwork, enhancing technical skills and understanding of satellite operations.</a:t>
            </a:r>
            <a:endParaRPr lang="en-US" sz="1400" dirty="0">
              <a:solidFill>
                <a:srgbClr val="545454"/>
              </a:solidFill>
              <a:latin typeface="Poppins Light" panose="00000400000000000000" pitchFamily="2" charset="0"/>
              <a:ea typeface="Poppins Light"/>
              <a:cs typeface="Poppins Light" panose="00000400000000000000" pitchFamily="2" charset="0"/>
              <a:sym typeface="Poppins Light"/>
            </a:endParaRPr>
          </a:p>
        </p:txBody>
      </p:sp>
      <p:sp>
        <p:nvSpPr>
          <p:cNvPr id="1048847" name="Freeform 11"/>
          <p:cNvSpPr/>
          <p:nvPr/>
        </p:nvSpPr>
        <p:spPr>
          <a:xfrm flipH="1">
            <a:off x="-107936" y="2034930"/>
            <a:ext cx="526663" cy="529552"/>
          </a:xfrm>
          <a:custGeom>
            <a:avLst/>
            <a:gdLst/>
            <a:ahLst/>
            <a:cxnLst/>
            <a:rect l="l" t="t" r="r" b="b"/>
            <a:pathLst>
              <a:path w="526663" h="529552">
                <a:moveTo>
                  <a:pt x="526663" y="0"/>
                </a:moveTo>
                <a:lnTo>
                  <a:pt x="0" y="0"/>
                </a:lnTo>
                <a:lnTo>
                  <a:pt x="0" y="529551"/>
                </a:lnTo>
                <a:lnTo>
                  <a:pt x="526663" y="529551"/>
                </a:lnTo>
                <a:lnTo>
                  <a:pt x="52666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848" name="Freeform 12"/>
          <p:cNvSpPr/>
          <p:nvPr/>
        </p:nvSpPr>
        <p:spPr>
          <a:xfrm flipH="1">
            <a:off x="-107936" y="3214458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849" name="Freeform 13"/>
          <p:cNvSpPr/>
          <p:nvPr/>
        </p:nvSpPr>
        <p:spPr>
          <a:xfrm flipH="1">
            <a:off x="-54067" y="5173133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850" name="Freeform 14"/>
          <p:cNvSpPr/>
          <p:nvPr/>
        </p:nvSpPr>
        <p:spPr>
          <a:xfrm flipH="1">
            <a:off x="-107936" y="4235122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851" name="Freeform 3"/>
          <p:cNvSpPr/>
          <p:nvPr/>
        </p:nvSpPr>
        <p:spPr>
          <a:xfrm rot="2668088" flipH="1" flipV="1">
            <a:off x="5670581" y="-1701214"/>
            <a:ext cx="5302795" cy="4309726"/>
          </a:xfrm>
          <a:custGeom>
            <a:avLst/>
            <a:gdLst/>
            <a:ahLst/>
            <a:cxnLst/>
            <a:rect l="l" t="t" r="r" b="b"/>
            <a:pathLst>
              <a:path w="5302795" h="4309726">
                <a:moveTo>
                  <a:pt x="5302794" y="4309726"/>
                </a:moveTo>
                <a:lnTo>
                  <a:pt x="0" y="4309726"/>
                </a:lnTo>
                <a:lnTo>
                  <a:pt x="0" y="0"/>
                </a:lnTo>
                <a:lnTo>
                  <a:pt x="5302794" y="0"/>
                </a:lnTo>
                <a:lnTo>
                  <a:pt x="5302794" y="43097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852" name="Flowchart: Connector 16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21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97152" name="Picture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0205" y="1520668"/>
            <a:ext cx="3637884" cy="51509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413F0E61-706D-B616-2ACA-20156E6D2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867272"/>
              </p:ext>
            </p:extLst>
          </p:nvPr>
        </p:nvGraphicFramePr>
        <p:xfrm>
          <a:off x="688340" y="2122171"/>
          <a:ext cx="8622030" cy="3343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1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1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020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TOTAL</a:t>
                      </a:r>
                      <a:r>
                        <a:rPr sz="1800" b="1" spc="15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NUMBER</a:t>
                      </a:r>
                      <a:r>
                        <a:rPr sz="1800" b="1" spc="-5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OF</a:t>
                      </a:r>
                      <a:r>
                        <a:rPr sz="1800" b="1" spc="-7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sz="1800" b="1" spc="-1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CO-</a:t>
                      </a:r>
                      <a:r>
                        <a:rPr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CURRICULAR</a:t>
                      </a:r>
                      <a:r>
                        <a:rPr sz="1800" b="1" spc="7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sz="1800" b="1" spc="-1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CLUBS</a:t>
                      </a:r>
                      <a:endParaRPr sz="18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236382" marB="0">
                    <a:lnL w="12700">
                      <a:solidFill>
                        <a:srgbClr val="4285F4"/>
                      </a:solidFill>
                      <a:prstDash val="solid"/>
                    </a:lnL>
                    <a:lnR w="12700">
                      <a:solidFill>
                        <a:srgbClr val="4285F4"/>
                      </a:solidFill>
                      <a:prstDash val="solid"/>
                    </a:lnR>
                    <a:lnT w="12700">
                      <a:solidFill>
                        <a:srgbClr val="4285F4"/>
                      </a:solidFill>
                      <a:prstDash val="solid"/>
                    </a:lnT>
                    <a:lnB w="12700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lang="en-US" sz="1800" spc="-25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236382" marB="0">
                    <a:lnL w="12700">
                      <a:solidFill>
                        <a:srgbClr val="4285F4"/>
                      </a:solidFill>
                      <a:prstDash val="solid"/>
                    </a:lnL>
                    <a:lnR w="12700">
                      <a:solidFill>
                        <a:srgbClr val="4285F4"/>
                      </a:solidFill>
                      <a:prstDash val="solid"/>
                    </a:lnR>
                    <a:lnT w="12700">
                      <a:solidFill>
                        <a:srgbClr val="4285F4"/>
                      </a:solidFill>
                      <a:prstDash val="solid"/>
                    </a:lnT>
                    <a:lnB w="12700">
                      <a:solidFill>
                        <a:srgbClr val="4285F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0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NUMBER</a:t>
                      </a:r>
                      <a:r>
                        <a:rPr sz="1800" b="1" spc="-5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OF</a:t>
                      </a:r>
                      <a:r>
                        <a:rPr sz="1800" b="1" spc="-114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sz="1800" b="1" spc="-1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STUDENT</a:t>
                      </a:r>
                      <a:r>
                        <a:rPr sz="1800" b="1" spc="14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sz="1800" b="1" spc="-1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MEMBERS</a:t>
                      </a:r>
                      <a:endParaRPr sz="18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91437" marB="0">
                    <a:lnL w="12700">
                      <a:solidFill>
                        <a:srgbClr val="4285F4"/>
                      </a:solidFill>
                      <a:prstDash val="solid"/>
                    </a:lnL>
                    <a:lnR w="12700">
                      <a:solidFill>
                        <a:srgbClr val="4285F4"/>
                      </a:solidFill>
                      <a:prstDash val="solid"/>
                    </a:lnR>
                    <a:lnT w="12700">
                      <a:solidFill>
                        <a:srgbClr val="4285F4"/>
                      </a:solidFill>
                      <a:prstDash val="solid"/>
                    </a:lnT>
                    <a:lnB w="12700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lang="en-US" sz="1800" spc="-25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165</a:t>
                      </a:r>
                      <a:endParaRPr sz="18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91437" marB="0">
                    <a:lnL w="12700">
                      <a:solidFill>
                        <a:srgbClr val="4285F4"/>
                      </a:solidFill>
                      <a:prstDash val="solid"/>
                    </a:lnL>
                    <a:lnR w="12700">
                      <a:solidFill>
                        <a:srgbClr val="4285F4"/>
                      </a:solidFill>
                      <a:prstDash val="solid"/>
                    </a:lnR>
                    <a:lnT w="12700">
                      <a:solidFill>
                        <a:srgbClr val="4285F4"/>
                      </a:solidFill>
                      <a:prstDash val="solid"/>
                    </a:lnT>
                    <a:lnB w="12700">
                      <a:solidFill>
                        <a:srgbClr val="4285F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81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NUMBER</a:t>
                      </a:r>
                      <a:r>
                        <a:rPr sz="1800" b="1" spc="-15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OF</a:t>
                      </a:r>
                      <a:r>
                        <a:rPr sz="1800" b="1" spc="-114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FACULTY</a:t>
                      </a:r>
                      <a:r>
                        <a:rPr sz="1800" b="1" spc="5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sz="1800" b="1" spc="-1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COORDINATORS</a:t>
                      </a:r>
                      <a:endParaRPr sz="18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239090" marB="0">
                    <a:lnL w="12700">
                      <a:solidFill>
                        <a:srgbClr val="4285F4"/>
                      </a:solidFill>
                      <a:prstDash val="solid"/>
                    </a:lnL>
                    <a:lnR w="12700">
                      <a:solidFill>
                        <a:srgbClr val="4285F4"/>
                      </a:solidFill>
                      <a:prstDash val="solid"/>
                    </a:lnR>
                    <a:lnT w="12700">
                      <a:solidFill>
                        <a:srgbClr val="4285F4"/>
                      </a:solidFill>
                      <a:prstDash val="solid"/>
                    </a:lnT>
                    <a:lnB w="12700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lang="en-US" sz="1800" spc="-25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239090" marB="0">
                    <a:lnL w="12700">
                      <a:solidFill>
                        <a:srgbClr val="4285F4"/>
                      </a:solidFill>
                      <a:prstDash val="solid"/>
                    </a:lnL>
                    <a:lnR w="12700">
                      <a:solidFill>
                        <a:srgbClr val="4285F4"/>
                      </a:solidFill>
                      <a:prstDash val="solid"/>
                    </a:lnR>
                    <a:lnT w="12700">
                      <a:solidFill>
                        <a:srgbClr val="4285F4"/>
                      </a:solidFill>
                      <a:prstDash val="solid"/>
                    </a:lnT>
                    <a:lnB w="12700">
                      <a:solidFill>
                        <a:srgbClr val="4285F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9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8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1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Co-</a:t>
                      </a:r>
                      <a:r>
                        <a:rPr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curricular</a:t>
                      </a:r>
                      <a:r>
                        <a:rPr sz="1800" b="1" spc="-6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Club</a:t>
                      </a:r>
                      <a:r>
                        <a:rPr sz="1800" b="1" spc="1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Activity</a:t>
                      </a:r>
                      <a:r>
                        <a:rPr sz="1800" b="1" spc="15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sz="1800" b="1" spc="-1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Incharge</a:t>
                      </a:r>
                      <a:endParaRPr sz="18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2032" marB="0">
                    <a:lnL w="12700">
                      <a:solidFill>
                        <a:srgbClr val="4285F4"/>
                      </a:solidFill>
                      <a:prstDash val="solid"/>
                    </a:lnL>
                    <a:lnR w="12700">
                      <a:solidFill>
                        <a:srgbClr val="4285F4"/>
                      </a:solidFill>
                      <a:prstDash val="solid"/>
                    </a:lnR>
                    <a:lnT w="12700">
                      <a:solidFill>
                        <a:srgbClr val="4285F4"/>
                      </a:solidFill>
                      <a:prstDash val="solid"/>
                    </a:lnT>
                    <a:lnB w="12700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Prof. Rakesh Chandrashekar</a:t>
                      </a: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Associate Head Students Welfare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114466" marB="0">
                    <a:lnL w="12700">
                      <a:solidFill>
                        <a:srgbClr val="4285F4"/>
                      </a:solidFill>
                      <a:prstDash val="solid"/>
                    </a:lnL>
                    <a:lnR w="12700">
                      <a:solidFill>
                        <a:srgbClr val="4285F4"/>
                      </a:solidFill>
                      <a:prstDash val="solid"/>
                    </a:lnR>
                    <a:lnT w="12700">
                      <a:solidFill>
                        <a:srgbClr val="4285F4"/>
                      </a:solidFill>
                      <a:prstDash val="solid"/>
                    </a:lnT>
                    <a:lnB w="12700">
                      <a:solidFill>
                        <a:srgbClr val="4285F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9752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endParaRPr lang="en-US" sz="1800" dirty="0">
                        <a:latin typeface="Times New Roman"/>
                        <a:cs typeface="Times New Roman"/>
                        <a:hlinkClick r:id="" action="ppaction://noactio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lang="en-US" sz="1800" dirty="0">
                          <a:latin typeface="Times New Roman"/>
                          <a:cs typeface="Times New Roman"/>
                          <a:hlinkClick r:id="" action="ppaction://noaction"/>
                        </a:rPr>
                        <a:t>https://newhorizoncollegeofengineering.in/students-clubs/</a:t>
                      </a:r>
                      <a:endParaRPr sz="1800" dirty="0">
                        <a:latin typeface="Arial MT"/>
                        <a:cs typeface="Arial MT"/>
                      </a:endParaRPr>
                    </a:p>
                  </a:txBody>
                  <a:tcPr marL="0" marR="0" marT="81955" marB="0">
                    <a:lnL w="12700">
                      <a:solidFill>
                        <a:srgbClr val="4285F4"/>
                      </a:solidFill>
                      <a:prstDash val="solid"/>
                    </a:lnL>
                    <a:lnR w="12700">
                      <a:solidFill>
                        <a:srgbClr val="4285F4"/>
                      </a:solidFill>
                      <a:prstDash val="solid"/>
                    </a:lnR>
                    <a:lnT w="12700">
                      <a:solidFill>
                        <a:srgbClr val="4285F4"/>
                      </a:solidFill>
                      <a:prstDash val="solid"/>
                    </a:lnT>
                    <a:lnB w="12700">
                      <a:solidFill>
                        <a:srgbClr val="4285F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2052F995-649E-F538-0B40-C092E321099B}"/>
              </a:ext>
            </a:extLst>
          </p:cNvPr>
          <p:cNvSpPr txBox="1">
            <a:spLocks/>
          </p:cNvSpPr>
          <p:nvPr/>
        </p:nvSpPr>
        <p:spPr>
          <a:xfrm>
            <a:off x="1816100" y="1115060"/>
            <a:ext cx="6188710" cy="51054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3200" dirty="0">
                <a:solidFill>
                  <a:srgbClr val="002060"/>
                </a:solidFill>
              </a:rPr>
              <a:t>Co- Curricular Clubs</a:t>
            </a:r>
          </a:p>
        </p:txBody>
      </p:sp>
      <p:pic>
        <p:nvPicPr>
          <p:cNvPr id="16406" name="Picture 6" descr="patents - Research &amp; Development">
            <a:extLst>
              <a:ext uri="{FF2B5EF4-FFF2-40B4-BE49-F238E27FC236}">
                <a16:creationId xmlns:a16="http://schemas.microsoft.com/office/drawing/2014/main" id="{83CC3F6D-60A2-73B2-95A7-7017989B7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33"/>
          <a:stretch>
            <a:fillRect/>
          </a:stretch>
        </p:blipFill>
        <p:spPr bwMode="auto">
          <a:xfrm>
            <a:off x="8763000" y="971201"/>
            <a:ext cx="852170" cy="71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63F5BD-76B5-15FA-20A8-BF95647B2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426" y="27796"/>
            <a:ext cx="1383912" cy="12132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8" name="AutoShape 2"/>
          <p:cNvSpPr/>
          <p:nvPr/>
        </p:nvSpPr>
        <p:spPr>
          <a:xfrm>
            <a:off x="3124200" y="979140"/>
            <a:ext cx="1102588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1048869" name="Freeform 3"/>
          <p:cNvSpPr/>
          <p:nvPr/>
        </p:nvSpPr>
        <p:spPr>
          <a:xfrm rot="-1066163" flipH="1" flipV="1">
            <a:off x="-1281197" y="5743451"/>
            <a:ext cx="5302795" cy="4309726"/>
          </a:xfrm>
          <a:custGeom>
            <a:avLst/>
            <a:gdLst/>
            <a:ahLst/>
            <a:cxnLst/>
            <a:rect l="l" t="t" r="r" b="b"/>
            <a:pathLst>
              <a:path w="5302795" h="4309726">
                <a:moveTo>
                  <a:pt x="5302794" y="4309726"/>
                </a:moveTo>
                <a:lnTo>
                  <a:pt x="0" y="4309726"/>
                </a:lnTo>
                <a:lnTo>
                  <a:pt x="0" y="0"/>
                </a:lnTo>
                <a:lnTo>
                  <a:pt x="5302794" y="0"/>
                </a:lnTo>
                <a:lnTo>
                  <a:pt x="5302794" y="43097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870" name="Freeform 4"/>
          <p:cNvSpPr/>
          <p:nvPr/>
        </p:nvSpPr>
        <p:spPr>
          <a:xfrm>
            <a:off x="214224" y="568735"/>
            <a:ext cx="517296" cy="395967"/>
          </a:xfrm>
          <a:custGeom>
            <a:avLst/>
            <a:gdLst/>
            <a:ahLst/>
            <a:cxnLst/>
            <a:rect l="l" t="t" r="r" b="b"/>
            <a:pathLst>
              <a:path w="517296" h="395967">
                <a:moveTo>
                  <a:pt x="0" y="0"/>
                </a:moveTo>
                <a:lnTo>
                  <a:pt x="517296" y="0"/>
                </a:lnTo>
                <a:lnTo>
                  <a:pt x="517296" y="395967"/>
                </a:lnTo>
                <a:lnTo>
                  <a:pt x="0" y="395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71" name="TextBox 5"/>
          <p:cNvSpPr txBox="1"/>
          <p:nvPr/>
        </p:nvSpPr>
        <p:spPr>
          <a:xfrm>
            <a:off x="445937" y="1968255"/>
            <a:ext cx="5383478" cy="1142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9"/>
              </a:lnSpc>
            </a:pPr>
            <a:r>
              <a:rPr lang="en-US" sz="18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Overview: TRITECHX was a thrilling tech event by the FOSS Club, packed with innovation, logic, and rapid development challenges.</a:t>
            </a:r>
          </a:p>
        </p:txBody>
      </p:sp>
      <p:sp>
        <p:nvSpPr>
          <p:cNvPr id="1048872" name="TextBox 6"/>
          <p:cNvSpPr txBox="1"/>
          <p:nvPr/>
        </p:nvSpPr>
        <p:spPr>
          <a:xfrm>
            <a:off x="445937" y="3201129"/>
            <a:ext cx="5313009" cy="1142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9"/>
              </a:lnSpc>
            </a:pPr>
            <a:r>
              <a:rPr lang="en-US" sz="18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Rounds: Featured </a:t>
            </a:r>
            <a:r>
              <a:rPr lang="en-US" sz="1893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SnippetStorm</a:t>
            </a:r>
            <a:r>
              <a:rPr lang="en-US" sz="18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 (coding &amp; debugging) and Prompt &amp; Deploy (AI-powered web solutions).</a:t>
            </a:r>
          </a:p>
        </p:txBody>
      </p:sp>
      <p:sp>
        <p:nvSpPr>
          <p:cNvPr id="1048873" name="Freeform 7"/>
          <p:cNvSpPr/>
          <p:nvPr/>
        </p:nvSpPr>
        <p:spPr>
          <a:xfrm flipH="1">
            <a:off x="-107936" y="2063505"/>
            <a:ext cx="526663" cy="529552"/>
          </a:xfrm>
          <a:custGeom>
            <a:avLst/>
            <a:gdLst/>
            <a:ahLst/>
            <a:cxnLst/>
            <a:rect l="l" t="t" r="r" b="b"/>
            <a:pathLst>
              <a:path w="526663" h="529552">
                <a:moveTo>
                  <a:pt x="526663" y="0"/>
                </a:moveTo>
                <a:lnTo>
                  <a:pt x="0" y="0"/>
                </a:lnTo>
                <a:lnTo>
                  <a:pt x="0" y="529551"/>
                </a:lnTo>
                <a:lnTo>
                  <a:pt x="526663" y="529551"/>
                </a:lnTo>
                <a:lnTo>
                  <a:pt x="52666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874" name="Freeform 8"/>
          <p:cNvSpPr/>
          <p:nvPr/>
        </p:nvSpPr>
        <p:spPr>
          <a:xfrm flipH="1">
            <a:off x="-107936" y="3303829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875" name="Freeform 9"/>
          <p:cNvSpPr/>
          <p:nvPr/>
        </p:nvSpPr>
        <p:spPr>
          <a:xfrm flipH="1">
            <a:off x="-108212" y="4558526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876" name="Freeform 10"/>
          <p:cNvSpPr/>
          <p:nvPr/>
        </p:nvSpPr>
        <p:spPr>
          <a:xfrm>
            <a:off x="5785880" y="964702"/>
            <a:ext cx="3788531" cy="5492715"/>
          </a:xfrm>
          <a:custGeom>
            <a:avLst/>
            <a:gdLst/>
            <a:ahLst/>
            <a:cxnLst/>
            <a:rect l="l" t="t" r="r" b="b"/>
            <a:pathLst>
              <a:path w="3788531" h="5492715">
                <a:moveTo>
                  <a:pt x="0" y="0"/>
                </a:moveTo>
                <a:lnTo>
                  <a:pt x="3788531" y="0"/>
                </a:lnTo>
                <a:lnTo>
                  <a:pt x="3788531" y="5492715"/>
                </a:lnTo>
                <a:lnTo>
                  <a:pt x="0" y="5492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306"/>
            </a:stretch>
          </a:blipFill>
        </p:spPr>
      </p:sp>
      <p:sp>
        <p:nvSpPr>
          <p:cNvPr id="1048877" name="TextBox 11"/>
          <p:cNvSpPr txBox="1"/>
          <p:nvPr/>
        </p:nvSpPr>
        <p:spPr>
          <a:xfrm>
            <a:off x="775046" y="441960"/>
            <a:ext cx="414528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1">
                <a:solidFill>
                  <a:srgbClr val="283035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FOSS Club</a:t>
            </a:r>
          </a:p>
        </p:txBody>
      </p:sp>
      <p:sp>
        <p:nvSpPr>
          <p:cNvPr id="1048878" name="TextBox 12"/>
          <p:cNvSpPr txBox="1"/>
          <p:nvPr/>
        </p:nvSpPr>
        <p:spPr>
          <a:xfrm>
            <a:off x="491018" y="1229409"/>
            <a:ext cx="2356668" cy="56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2893" b="1" dirty="0">
                <a:solidFill>
                  <a:srgbClr val="549AB6"/>
                </a:solidFill>
                <a:latin typeface="Poppins Light"/>
                <a:ea typeface="Poppins Light"/>
                <a:cs typeface="Poppins Light"/>
                <a:sym typeface="Poppins Light"/>
              </a:rPr>
              <a:t>TRITECHX</a:t>
            </a:r>
          </a:p>
        </p:txBody>
      </p:sp>
      <p:sp>
        <p:nvSpPr>
          <p:cNvPr id="1048879" name="TextBox 13"/>
          <p:cNvSpPr txBox="1"/>
          <p:nvPr/>
        </p:nvSpPr>
        <p:spPr>
          <a:xfrm>
            <a:off x="419003" y="4463276"/>
            <a:ext cx="5313009" cy="115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9"/>
              </a:lnSpc>
            </a:pPr>
            <a:r>
              <a:rPr lang="en-US" sz="18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Highlights: Showcased creativity, technical skills, and real-world AI applications; appreciation to all participants, winners, and volunteers.</a:t>
            </a:r>
          </a:p>
        </p:txBody>
      </p:sp>
      <p:sp>
        <p:nvSpPr>
          <p:cNvPr id="1048880" name="Flowchart: Connector 13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1" name="Freeform 2"/>
          <p:cNvSpPr/>
          <p:nvPr/>
        </p:nvSpPr>
        <p:spPr>
          <a:xfrm rot="1960146" flipH="1" flipV="1">
            <a:off x="5859877" y="-1327746"/>
            <a:ext cx="5302795" cy="4309726"/>
          </a:xfrm>
          <a:custGeom>
            <a:avLst/>
            <a:gdLst/>
            <a:ahLst/>
            <a:cxnLst/>
            <a:rect l="l" t="t" r="r" b="b"/>
            <a:pathLst>
              <a:path w="5302795" h="4309726">
                <a:moveTo>
                  <a:pt x="5302795" y="4309726"/>
                </a:moveTo>
                <a:lnTo>
                  <a:pt x="0" y="4309726"/>
                </a:lnTo>
                <a:lnTo>
                  <a:pt x="0" y="0"/>
                </a:lnTo>
                <a:lnTo>
                  <a:pt x="5302795" y="0"/>
                </a:lnTo>
                <a:lnTo>
                  <a:pt x="5302795" y="43097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882" name="TextBox 3"/>
          <p:cNvSpPr txBox="1"/>
          <p:nvPr/>
        </p:nvSpPr>
        <p:spPr>
          <a:xfrm>
            <a:off x="812573" y="458745"/>
            <a:ext cx="6184484" cy="992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812" b="1">
                <a:solidFill>
                  <a:srgbClr val="09202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ISTE -  Indian Society for Technical Education</a:t>
            </a:r>
          </a:p>
        </p:txBody>
      </p:sp>
      <p:sp>
        <p:nvSpPr>
          <p:cNvPr id="1048883" name="AutoShape 4"/>
          <p:cNvSpPr/>
          <p:nvPr/>
        </p:nvSpPr>
        <p:spPr>
          <a:xfrm>
            <a:off x="5113901" y="1371600"/>
            <a:ext cx="984859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884" name="Freeform 5"/>
          <p:cNvSpPr/>
          <p:nvPr/>
        </p:nvSpPr>
        <p:spPr>
          <a:xfrm>
            <a:off x="130085" y="501169"/>
            <a:ext cx="601435" cy="460371"/>
          </a:xfrm>
          <a:custGeom>
            <a:avLst/>
            <a:gdLst/>
            <a:ahLst/>
            <a:cxnLst/>
            <a:rect l="l" t="t" r="r" b="b"/>
            <a:pathLst>
              <a:path w="601435" h="460371">
                <a:moveTo>
                  <a:pt x="0" y="0"/>
                </a:moveTo>
                <a:lnTo>
                  <a:pt x="601435" y="0"/>
                </a:lnTo>
                <a:lnTo>
                  <a:pt x="601435" y="460372"/>
                </a:lnTo>
                <a:lnTo>
                  <a:pt x="0" y="460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85" name="Freeform 6"/>
          <p:cNvSpPr/>
          <p:nvPr/>
        </p:nvSpPr>
        <p:spPr>
          <a:xfrm rot="-9974920" flipH="1" flipV="1">
            <a:off x="6961025" y="4936821"/>
            <a:ext cx="5302795" cy="4309726"/>
          </a:xfrm>
          <a:custGeom>
            <a:avLst/>
            <a:gdLst/>
            <a:ahLst/>
            <a:cxnLst/>
            <a:rect l="l" t="t" r="r" b="b"/>
            <a:pathLst>
              <a:path w="5302795" h="4309726">
                <a:moveTo>
                  <a:pt x="5302794" y="4309726"/>
                </a:moveTo>
                <a:lnTo>
                  <a:pt x="0" y="4309726"/>
                </a:lnTo>
                <a:lnTo>
                  <a:pt x="0" y="0"/>
                </a:lnTo>
                <a:lnTo>
                  <a:pt x="5302794" y="0"/>
                </a:lnTo>
                <a:lnTo>
                  <a:pt x="5302794" y="43097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886" name="Freeform 7"/>
          <p:cNvSpPr/>
          <p:nvPr/>
        </p:nvSpPr>
        <p:spPr>
          <a:xfrm>
            <a:off x="0" y="2455243"/>
            <a:ext cx="5113901" cy="3826169"/>
          </a:xfrm>
          <a:custGeom>
            <a:avLst/>
            <a:gdLst/>
            <a:ahLst/>
            <a:cxnLst/>
            <a:rect l="l" t="t" r="r" b="b"/>
            <a:pathLst>
              <a:path w="5113901" h="3826169">
                <a:moveTo>
                  <a:pt x="0" y="0"/>
                </a:moveTo>
                <a:lnTo>
                  <a:pt x="5113901" y="0"/>
                </a:lnTo>
                <a:lnTo>
                  <a:pt x="5113901" y="3826169"/>
                </a:lnTo>
                <a:lnTo>
                  <a:pt x="0" y="38261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771" t="-1336" b="-1336"/>
            </a:stretch>
          </a:blipFill>
        </p:spPr>
      </p:sp>
      <p:sp>
        <p:nvSpPr>
          <p:cNvPr id="1048887" name="Freeform 8"/>
          <p:cNvSpPr/>
          <p:nvPr/>
        </p:nvSpPr>
        <p:spPr>
          <a:xfrm>
            <a:off x="5116157" y="2455243"/>
            <a:ext cx="4637443" cy="3826169"/>
          </a:xfrm>
          <a:custGeom>
            <a:avLst/>
            <a:gdLst/>
            <a:ahLst/>
            <a:cxnLst/>
            <a:rect l="l" t="t" r="r" b="b"/>
            <a:pathLst>
              <a:path w="4637443" h="3826169">
                <a:moveTo>
                  <a:pt x="0" y="0"/>
                </a:moveTo>
                <a:lnTo>
                  <a:pt x="4637443" y="0"/>
                </a:lnTo>
                <a:lnTo>
                  <a:pt x="4637443" y="3826169"/>
                </a:lnTo>
                <a:lnTo>
                  <a:pt x="0" y="3826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628"/>
            </a:stretch>
          </a:blipFill>
        </p:spPr>
      </p:sp>
      <p:sp>
        <p:nvSpPr>
          <p:cNvPr id="1048888" name="Flowchart: Connector 8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24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3" name="Freeform 2"/>
          <p:cNvSpPr/>
          <p:nvPr/>
        </p:nvSpPr>
        <p:spPr>
          <a:xfrm rot="1960146" flipH="1" flipV="1">
            <a:off x="5859877" y="-1327746"/>
            <a:ext cx="5302795" cy="4309726"/>
          </a:xfrm>
          <a:custGeom>
            <a:avLst/>
            <a:gdLst/>
            <a:ahLst/>
            <a:cxnLst/>
            <a:rect l="l" t="t" r="r" b="b"/>
            <a:pathLst>
              <a:path w="5302795" h="4309726">
                <a:moveTo>
                  <a:pt x="5302795" y="4309726"/>
                </a:moveTo>
                <a:lnTo>
                  <a:pt x="0" y="4309726"/>
                </a:lnTo>
                <a:lnTo>
                  <a:pt x="0" y="0"/>
                </a:lnTo>
                <a:lnTo>
                  <a:pt x="5302795" y="0"/>
                </a:lnTo>
                <a:lnTo>
                  <a:pt x="5302795" y="43097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904" name="TextBox 3"/>
          <p:cNvSpPr txBox="1"/>
          <p:nvPr/>
        </p:nvSpPr>
        <p:spPr>
          <a:xfrm>
            <a:off x="812573" y="458745"/>
            <a:ext cx="618448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812" b="1" dirty="0">
                <a:solidFill>
                  <a:srgbClr val="09202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Glimpses of ISTE</a:t>
            </a:r>
          </a:p>
        </p:txBody>
      </p:sp>
      <p:sp>
        <p:nvSpPr>
          <p:cNvPr id="1048905" name="AutoShape 4"/>
          <p:cNvSpPr/>
          <p:nvPr/>
        </p:nvSpPr>
        <p:spPr>
          <a:xfrm>
            <a:off x="4267200" y="946058"/>
            <a:ext cx="984859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906" name="Freeform 5"/>
          <p:cNvSpPr/>
          <p:nvPr/>
        </p:nvSpPr>
        <p:spPr>
          <a:xfrm>
            <a:off x="130085" y="501169"/>
            <a:ext cx="601435" cy="460371"/>
          </a:xfrm>
          <a:custGeom>
            <a:avLst/>
            <a:gdLst/>
            <a:ahLst/>
            <a:cxnLst/>
            <a:rect l="l" t="t" r="r" b="b"/>
            <a:pathLst>
              <a:path w="601435" h="460371">
                <a:moveTo>
                  <a:pt x="0" y="0"/>
                </a:moveTo>
                <a:lnTo>
                  <a:pt x="601435" y="0"/>
                </a:lnTo>
                <a:lnTo>
                  <a:pt x="601435" y="460372"/>
                </a:lnTo>
                <a:lnTo>
                  <a:pt x="0" y="460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907" name="Freeform 6"/>
          <p:cNvSpPr/>
          <p:nvPr/>
        </p:nvSpPr>
        <p:spPr>
          <a:xfrm rot="-9974920" flipH="1" flipV="1">
            <a:off x="6961025" y="4936821"/>
            <a:ext cx="5302795" cy="4309726"/>
          </a:xfrm>
          <a:custGeom>
            <a:avLst/>
            <a:gdLst/>
            <a:ahLst/>
            <a:cxnLst/>
            <a:rect l="l" t="t" r="r" b="b"/>
            <a:pathLst>
              <a:path w="5302795" h="4309726">
                <a:moveTo>
                  <a:pt x="5302794" y="4309726"/>
                </a:moveTo>
                <a:lnTo>
                  <a:pt x="0" y="4309726"/>
                </a:lnTo>
                <a:lnTo>
                  <a:pt x="0" y="0"/>
                </a:lnTo>
                <a:lnTo>
                  <a:pt x="5302794" y="0"/>
                </a:lnTo>
                <a:lnTo>
                  <a:pt x="5302794" y="43097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908" name="Flowchart: Connector 8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24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97154" name="Picture 9"/>
          <p:cNvPicPr>
            <a:picLocks noChangeAspect="1"/>
          </p:cNvPicPr>
          <p:nvPr/>
        </p:nvPicPr>
        <p:blipFill rotWithShape="1">
          <a:blip r:embed="rId4" cstate="print"/>
          <a:srcRect l="8181" t="43910" r="21049" b="1532"/>
          <a:stretch>
            <a:fillRect/>
          </a:stretch>
        </p:blipFill>
        <p:spPr bwMode="auto">
          <a:xfrm>
            <a:off x="180233" y="4894846"/>
            <a:ext cx="2830573" cy="1551939"/>
          </a:xfrm>
          <a:prstGeom prst="rect">
            <a:avLst/>
          </a:prstGeom>
          <a:ln>
            <a:noFill/>
          </a:ln>
        </p:spPr>
      </p:pic>
      <p:pic>
        <p:nvPicPr>
          <p:cNvPr id="2097155" name="Picture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78024" y="1262851"/>
            <a:ext cx="1362279" cy="1819908"/>
          </a:xfrm>
          <a:prstGeom prst="rect">
            <a:avLst/>
          </a:prstGeom>
        </p:spPr>
      </p:pic>
      <p:pic>
        <p:nvPicPr>
          <p:cNvPr id="2097156" name="Picture 11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36933" y="3146115"/>
            <a:ext cx="1537106" cy="1181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roup 12"/>
          <p:cNvGrpSpPr/>
          <p:nvPr/>
        </p:nvGrpSpPr>
        <p:grpSpPr>
          <a:xfrm>
            <a:off x="6918740" y="1254830"/>
            <a:ext cx="2455298" cy="1891285"/>
            <a:chOff x="0" y="0"/>
            <a:chExt cx="2943225" cy="3863340"/>
          </a:xfrm>
        </p:grpSpPr>
        <p:pic>
          <p:nvPicPr>
            <p:cNvPr id="2097157" name="Picture 13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1911350"/>
              <a:ext cx="2943225" cy="1951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58" name="Picture 14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350" y="0"/>
              <a:ext cx="2936875" cy="1905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159" name="image3.png"/>
          <p:cNvPicPr>
            <a:picLocks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80234" y="3381211"/>
            <a:ext cx="2824480" cy="1551940"/>
          </a:xfrm>
          <a:prstGeom prst="rect">
            <a:avLst/>
          </a:prstGeom>
        </p:spPr>
      </p:pic>
      <p:pic>
        <p:nvPicPr>
          <p:cNvPr id="2097160" name="Picture 16"/>
          <p:cNvPicPr>
            <a:picLocks noChangeAspect="1"/>
          </p:cNvPicPr>
          <p:nvPr/>
        </p:nvPicPr>
        <p:blipFill rotWithShape="1">
          <a:blip r:embed="rId10" cstate="print"/>
          <a:srcRect t="48459" r="16242"/>
          <a:stretch>
            <a:fillRect/>
          </a:stretch>
        </p:blipFill>
        <p:spPr bwMode="auto">
          <a:xfrm>
            <a:off x="5864657" y="4699901"/>
            <a:ext cx="2511892" cy="1746883"/>
          </a:xfrm>
          <a:prstGeom prst="rect">
            <a:avLst/>
          </a:prstGeom>
          <a:ln>
            <a:noFill/>
          </a:ln>
        </p:spPr>
      </p:pic>
      <p:pic>
        <p:nvPicPr>
          <p:cNvPr id="2097161" name="image2.jpg"/>
          <p:cNvPicPr>
            <a:picLocks/>
          </p:cNvPicPr>
          <p:nvPr/>
        </p:nvPicPr>
        <p:blipFill>
          <a:blip r:embed="rId11" cstate="print"/>
          <a:srcRect/>
          <a:stretch>
            <a:fillRect/>
          </a:stretch>
        </p:blipFill>
        <p:spPr>
          <a:xfrm>
            <a:off x="4340303" y="1257593"/>
            <a:ext cx="2611316" cy="1819717"/>
          </a:xfrm>
          <a:prstGeom prst="rect">
            <a:avLst/>
          </a:prstGeom>
        </p:spPr>
      </p:pic>
      <p:pic>
        <p:nvPicPr>
          <p:cNvPr id="2097162" name="Picture 19"/>
          <p:cNvPicPr>
            <a:picLocks noChangeAspect="1"/>
          </p:cNvPicPr>
          <p:nvPr/>
        </p:nvPicPr>
        <p:blipFill rotWithShape="1">
          <a:blip r:embed="rId12" cstate="print"/>
          <a:srcRect b="4172"/>
          <a:stretch>
            <a:fillRect/>
          </a:stretch>
        </p:blipFill>
        <p:spPr bwMode="auto">
          <a:xfrm>
            <a:off x="7783363" y="4305806"/>
            <a:ext cx="1590675" cy="1015365"/>
          </a:xfrm>
          <a:prstGeom prst="rect">
            <a:avLst/>
          </a:prstGeom>
          <a:ln>
            <a:noFill/>
          </a:ln>
        </p:spPr>
      </p:pic>
      <p:pic>
        <p:nvPicPr>
          <p:cNvPr id="2097163" name="Picture 20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149675" y="3099270"/>
            <a:ext cx="1687258" cy="162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4" name="Picture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4148" y="1262851"/>
            <a:ext cx="2824480" cy="2118360"/>
          </a:xfrm>
          <a:prstGeom prst="rect">
            <a:avLst/>
          </a:prstGeom>
        </p:spPr>
      </p:pic>
      <p:pic>
        <p:nvPicPr>
          <p:cNvPr id="2097165" name="Picture 22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978024" y="3077312"/>
            <a:ext cx="3187123" cy="212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6" name="image5.png"/>
          <p:cNvPicPr>
            <a:picLocks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3915434" y="5189420"/>
            <a:ext cx="1969948" cy="1293495"/>
          </a:xfrm>
          <a:prstGeom prst="rect">
            <a:avLst/>
          </a:prstGeom>
        </p:spPr>
      </p:pic>
      <p:pic>
        <p:nvPicPr>
          <p:cNvPr id="2097167" name="Picture 24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791151" y="5201120"/>
            <a:ext cx="1152525" cy="128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97168" name="Picture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72538" y="5289087"/>
            <a:ext cx="1014063" cy="11576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9" name="Freeform 2"/>
          <p:cNvSpPr/>
          <p:nvPr/>
        </p:nvSpPr>
        <p:spPr>
          <a:xfrm rot="2783229">
            <a:off x="-3142567" y="4142257"/>
            <a:ext cx="7969801" cy="6477274"/>
          </a:xfrm>
          <a:custGeom>
            <a:avLst/>
            <a:gdLst/>
            <a:ahLst/>
            <a:cxnLst/>
            <a:rect l="l" t="t" r="r" b="b"/>
            <a:pathLst>
              <a:path w="7969801" h="6477274">
                <a:moveTo>
                  <a:pt x="0" y="0"/>
                </a:moveTo>
                <a:lnTo>
                  <a:pt x="7969801" y="0"/>
                </a:lnTo>
                <a:lnTo>
                  <a:pt x="7969801" y="6477274"/>
                </a:lnTo>
                <a:lnTo>
                  <a:pt x="0" y="647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910" name="AutoShape 3"/>
          <p:cNvSpPr/>
          <p:nvPr/>
        </p:nvSpPr>
        <p:spPr>
          <a:xfrm>
            <a:off x="4658257" y="975658"/>
            <a:ext cx="1102588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911" name="TextBox 4"/>
          <p:cNvSpPr txBox="1"/>
          <p:nvPr/>
        </p:nvSpPr>
        <p:spPr>
          <a:xfrm>
            <a:off x="876803" y="320338"/>
            <a:ext cx="472980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1" dirty="0">
                <a:solidFill>
                  <a:srgbClr val="283035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Achievements</a:t>
            </a:r>
          </a:p>
        </p:txBody>
      </p:sp>
      <p:sp>
        <p:nvSpPr>
          <p:cNvPr id="1048912" name="Freeform 5"/>
          <p:cNvSpPr/>
          <p:nvPr/>
        </p:nvSpPr>
        <p:spPr>
          <a:xfrm>
            <a:off x="292543" y="399478"/>
            <a:ext cx="549790" cy="420839"/>
          </a:xfrm>
          <a:custGeom>
            <a:avLst/>
            <a:gdLst/>
            <a:ahLst/>
            <a:cxnLst/>
            <a:rect l="l" t="t" r="r" b="b"/>
            <a:pathLst>
              <a:path w="549790" h="420839">
                <a:moveTo>
                  <a:pt x="0" y="0"/>
                </a:moveTo>
                <a:lnTo>
                  <a:pt x="549791" y="0"/>
                </a:lnTo>
                <a:lnTo>
                  <a:pt x="549791" y="420840"/>
                </a:lnTo>
                <a:lnTo>
                  <a:pt x="0" y="420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aphicFrame>
        <p:nvGraphicFramePr>
          <p:cNvPr id="4194304" name="Table 5"/>
          <p:cNvGraphicFramePr>
            <a:graphicFrameLocks noGrp="1"/>
          </p:cNvGraphicFramePr>
          <p:nvPr/>
        </p:nvGraphicFramePr>
        <p:xfrm>
          <a:off x="292544" y="1475637"/>
          <a:ext cx="9232454" cy="50013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8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5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85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90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90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970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839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905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905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905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05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9039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300" u="none" strike="noStrike">
                          <a:effectLst/>
                        </a:rPr>
                        <a:t>SL.NO</a:t>
                      </a:r>
                      <a:endParaRPr lang="en-IN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300" u="none" strike="noStrike">
                          <a:effectLst/>
                        </a:rPr>
                        <a:t>NAME</a:t>
                      </a:r>
                      <a:endParaRPr lang="en-IN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300" u="none" strike="noStrike" dirty="0">
                          <a:effectLst/>
                        </a:rPr>
                        <a:t>          USN</a:t>
                      </a:r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300" u="none" strike="noStrike">
                          <a:effectLst/>
                        </a:rPr>
                        <a:t>BRANCH</a:t>
                      </a:r>
                      <a:endParaRPr lang="en-IN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3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300" u="none" strike="noStrike">
                          <a:effectLst/>
                        </a:rPr>
                        <a:t>NAME OF THE EVENT</a:t>
                      </a:r>
                      <a:endParaRPr lang="en-IN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WINNER/PARTICIPATED  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300" u="none" strike="noStrike" dirty="0">
                          <a:effectLst/>
                        </a:rPr>
                        <a:t>PRIZE DETAILS</a:t>
                      </a:r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39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42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Aditya Kumar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1NH23CD194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CDS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Code Breaker Challenge 1.0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2nd Runner    Up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  10,000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39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Akash Kumar Gupta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1NH23CD008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CDS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39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Nithya </a:t>
                      </a:r>
                      <a:r>
                        <a:rPr lang="en-IN" sz="1200" u="none" strike="noStrike" dirty="0" err="1">
                          <a:effectLst/>
                        </a:rPr>
                        <a:t>Yadunatha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1NH23CD108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CDS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39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Noble Tamrakar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1NH23CD198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CDS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142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Aditya Kumar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1NH23CD194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CDS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Tech          Avishkar - 2.0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Participated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   N/A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39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Akash Kumar Gupta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1NH23CD008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CDS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39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Nithya </a:t>
                      </a:r>
                      <a:r>
                        <a:rPr lang="en-IN" sz="1200" u="none" strike="noStrike" dirty="0" err="1">
                          <a:effectLst/>
                        </a:rPr>
                        <a:t>Yadunatha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1NH23CD108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CDS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35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Noble Tamrakar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1NH23CD198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CDS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039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48913" name="Flowchart: Connector 6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26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4" name="Freeform 2"/>
          <p:cNvSpPr/>
          <p:nvPr/>
        </p:nvSpPr>
        <p:spPr>
          <a:xfrm rot="2783229">
            <a:off x="-3142567" y="4142257"/>
            <a:ext cx="7969801" cy="6477274"/>
          </a:xfrm>
          <a:custGeom>
            <a:avLst/>
            <a:gdLst/>
            <a:ahLst/>
            <a:cxnLst/>
            <a:rect l="l" t="t" r="r" b="b"/>
            <a:pathLst>
              <a:path w="7969801" h="6477274">
                <a:moveTo>
                  <a:pt x="0" y="0"/>
                </a:moveTo>
                <a:lnTo>
                  <a:pt x="7969801" y="0"/>
                </a:lnTo>
                <a:lnTo>
                  <a:pt x="7969801" y="6477274"/>
                </a:lnTo>
                <a:lnTo>
                  <a:pt x="0" y="647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915" name="AutoShape 3"/>
          <p:cNvSpPr/>
          <p:nvPr/>
        </p:nvSpPr>
        <p:spPr>
          <a:xfrm>
            <a:off x="4325506" y="826491"/>
            <a:ext cx="1102588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916" name="TextBox 4"/>
          <p:cNvSpPr txBox="1"/>
          <p:nvPr/>
        </p:nvSpPr>
        <p:spPr>
          <a:xfrm>
            <a:off x="842333" y="320338"/>
            <a:ext cx="472980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1" dirty="0">
                <a:solidFill>
                  <a:srgbClr val="283035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Achievements</a:t>
            </a:r>
          </a:p>
        </p:txBody>
      </p:sp>
      <p:sp>
        <p:nvSpPr>
          <p:cNvPr id="1048917" name="Freeform 5"/>
          <p:cNvSpPr/>
          <p:nvPr/>
        </p:nvSpPr>
        <p:spPr>
          <a:xfrm>
            <a:off x="292543" y="399478"/>
            <a:ext cx="549790" cy="420839"/>
          </a:xfrm>
          <a:custGeom>
            <a:avLst/>
            <a:gdLst/>
            <a:ahLst/>
            <a:cxnLst/>
            <a:rect l="l" t="t" r="r" b="b"/>
            <a:pathLst>
              <a:path w="549790" h="420839">
                <a:moveTo>
                  <a:pt x="0" y="0"/>
                </a:moveTo>
                <a:lnTo>
                  <a:pt x="549791" y="0"/>
                </a:lnTo>
                <a:lnTo>
                  <a:pt x="549791" y="420840"/>
                </a:lnTo>
                <a:lnTo>
                  <a:pt x="0" y="420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aphicFrame>
        <p:nvGraphicFramePr>
          <p:cNvPr id="4194305" name="Table 9"/>
          <p:cNvGraphicFramePr>
            <a:graphicFrameLocks noGrp="1"/>
          </p:cNvGraphicFramePr>
          <p:nvPr/>
        </p:nvGraphicFramePr>
        <p:xfrm>
          <a:off x="756404" y="1326470"/>
          <a:ext cx="8190582" cy="50775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8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78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244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3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11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1050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564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127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83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9058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SL.NO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   NAME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        USN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4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      NAME OF THE EVENT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3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300" u="none" strike="noStrike" dirty="0">
                          <a:effectLst/>
                        </a:rPr>
                        <a:t>WINNER/PARTICIPATED   </a:t>
                      </a:r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PRIZE DETAILS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82"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r>
                        <a:rPr lang="en-IN" sz="1000" u="none" strike="noStrike" dirty="0">
                          <a:effectLst/>
                        </a:rPr>
                        <a:t>         1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S Harsha Bhat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1NH22IS139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3"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         KJSSE CTF 2.O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            Participated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        N/A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82"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r>
                        <a:rPr lang="en-IN" sz="1000" u="none" strike="noStrike" dirty="0">
                          <a:effectLst/>
                        </a:rPr>
                        <a:t>         2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                     Srikara K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1NH22CD107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82"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r>
                        <a:rPr lang="en-IN" sz="1000" u="none" strike="noStrike" dirty="0">
                          <a:effectLst/>
                        </a:rPr>
                        <a:t>         3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S Harsha Bhat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1NH22IS139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4"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         HACKATHENA’25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            Winners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       10,000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82"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r>
                        <a:rPr lang="en-IN" sz="1000" u="none" strike="noStrike" dirty="0">
                          <a:effectLst/>
                        </a:rPr>
                        <a:t>         4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Srikara K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1NH22CD107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82"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r>
                        <a:rPr lang="en-IN" sz="1000" u="none" strike="noStrike" dirty="0">
                          <a:effectLst/>
                        </a:rPr>
                        <a:t>         5 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Keerthan </a:t>
                      </a:r>
                      <a:r>
                        <a:rPr lang="en-IN" sz="1200" u="none" strike="noStrike" dirty="0" err="1">
                          <a:effectLst/>
                        </a:rPr>
                        <a:t>Poovaiah</a:t>
                      </a:r>
                      <a:r>
                        <a:rPr lang="en-IN" sz="1200" u="none" strike="noStrike" dirty="0">
                          <a:effectLst/>
                        </a:rPr>
                        <a:t> M </a:t>
                      </a:r>
                      <a:r>
                        <a:rPr lang="en-IN" sz="1200" u="none" strike="noStrike" dirty="0" err="1">
                          <a:effectLst/>
                        </a:rPr>
                        <a:t>M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1NH22CD048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82"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r>
                        <a:rPr lang="en-IN" sz="1000" u="none" strike="noStrike" dirty="0">
                          <a:effectLst/>
                        </a:rPr>
                        <a:t>         6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G Shreyas Shetty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1NH22CD030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82"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r>
                        <a:rPr lang="en-IN" sz="1000" u="none" strike="noStrike" dirty="0">
                          <a:effectLst/>
                        </a:rPr>
                        <a:t>         7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S Harsha Bhat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1NH22IS139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4"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          TECHSPRINT-48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 fontAlgn="ctr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           Top 10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      Goodies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582"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r>
                        <a:rPr lang="en-IN" sz="1000" u="none" strike="noStrike" dirty="0">
                          <a:effectLst/>
                        </a:rPr>
                        <a:t>         8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Srikara K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1NH22CD107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0582"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r>
                        <a:rPr lang="en-IN" sz="1000" u="none" strike="noStrike" dirty="0">
                          <a:effectLst/>
                        </a:rPr>
                        <a:t>         9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Keerthan </a:t>
                      </a:r>
                      <a:r>
                        <a:rPr lang="en-IN" sz="1200" u="none" strike="noStrike" dirty="0" err="1">
                          <a:effectLst/>
                        </a:rPr>
                        <a:t>Poovaiah</a:t>
                      </a:r>
                      <a:r>
                        <a:rPr lang="en-IN" sz="1200" u="none" strike="noStrike" dirty="0">
                          <a:effectLst/>
                        </a:rPr>
                        <a:t> M </a:t>
                      </a:r>
                      <a:r>
                        <a:rPr lang="en-IN" sz="1200" u="none" strike="noStrike" dirty="0" err="1">
                          <a:effectLst/>
                        </a:rPr>
                        <a:t>M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1NH22CD048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0582"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r>
                        <a:rPr lang="en-IN" sz="1000" u="none" strike="noStrike" dirty="0">
                          <a:effectLst/>
                        </a:rPr>
                        <a:t>        10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G Shreyas Shetty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1NH22CD030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0582"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r>
                        <a:rPr lang="en-IN" sz="1000" u="none" strike="noStrike" dirty="0">
                          <a:effectLst/>
                        </a:rPr>
                        <a:t>        11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S Harsha Bhat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1NH22IS139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             Data Heist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         Participated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        N/A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0582"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r>
                        <a:rPr lang="en-IN" sz="1000" u="none" strike="noStrike" dirty="0">
                          <a:effectLst/>
                        </a:rPr>
                        <a:t>        12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200" u="none" strike="noStrike">
                          <a:effectLst/>
                        </a:rPr>
                        <a:t>Srikara K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200" u="none" strike="noStrike" dirty="0">
                          <a:effectLst/>
                        </a:rPr>
                        <a:t>1NH22CD107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48918" name="Flowchart: Connector 10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27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9" name="Freeform 2"/>
          <p:cNvSpPr/>
          <p:nvPr/>
        </p:nvSpPr>
        <p:spPr>
          <a:xfrm rot="-9664216">
            <a:off x="-5973197" y="2592823"/>
            <a:ext cx="9820902" cy="7981715"/>
          </a:xfrm>
          <a:custGeom>
            <a:avLst/>
            <a:gdLst/>
            <a:ahLst/>
            <a:cxnLst/>
            <a:rect l="l" t="t" r="r" b="b"/>
            <a:pathLst>
              <a:path w="9820902" h="7981715">
                <a:moveTo>
                  <a:pt x="0" y="0"/>
                </a:moveTo>
                <a:lnTo>
                  <a:pt x="9820901" y="0"/>
                </a:lnTo>
                <a:lnTo>
                  <a:pt x="9820901" y="7981714"/>
                </a:lnTo>
                <a:lnTo>
                  <a:pt x="0" y="798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920" name="Freeform 3"/>
          <p:cNvSpPr/>
          <p:nvPr/>
        </p:nvSpPr>
        <p:spPr>
          <a:xfrm rot="-6628625">
            <a:off x="5164503" y="-3924195"/>
            <a:ext cx="9820902" cy="7981715"/>
          </a:xfrm>
          <a:custGeom>
            <a:avLst/>
            <a:gdLst/>
            <a:ahLst/>
            <a:cxnLst/>
            <a:rect l="l" t="t" r="r" b="b"/>
            <a:pathLst>
              <a:path w="9820902" h="7981715">
                <a:moveTo>
                  <a:pt x="0" y="0"/>
                </a:moveTo>
                <a:lnTo>
                  <a:pt x="9820901" y="0"/>
                </a:lnTo>
                <a:lnTo>
                  <a:pt x="9820901" y="7981714"/>
                </a:lnTo>
                <a:lnTo>
                  <a:pt x="0" y="798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921" name="AutoShape 4"/>
          <p:cNvSpPr/>
          <p:nvPr/>
        </p:nvSpPr>
        <p:spPr>
          <a:xfrm>
            <a:off x="4325506" y="1971001"/>
            <a:ext cx="1102588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922" name="Freeform 6"/>
          <p:cNvSpPr/>
          <p:nvPr/>
        </p:nvSpPr>
        <p:spPr>
          <a:xfrm>
            <a:off x="2930573" y="6348083"/>
            <a:ext cx="442343" cy="451713"/>
          </a:xfrm>
          <a:custGeom>
            <a:avLst/>
            <a:gdLst/>
            <a:ahLst/>
            <a:cxnLst/>
            <a:rect l="l" t="t" r="r" b="b"/>
            <a:pathLst>
              <a:path w="442343" h="451713">
                <a:moveTo>
                  <a:pt x="0" y="0"/>
                </a:moveTo>
                <a:lnTo>
                  <a:pt x="442342" y="0"/>
                </a:lnTo>
                <a:lnTo>
                  <a:pt x="442342" y="451712"/>
                </a:lnTo>
                <a:lnTo>
                  <a:pt x="0" y="451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923" name="TextBox 8"/>
          <p:cNvSpPr txBox="1"/>
          <p:nvPr/>
        </p:nvSpPr>
        <p:spPr>
          <a:xfrm>
            <a:off x="2309820" y="1291869"/>
            <a:ext cx="513113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b="1">
                <a:solidFill>
                  <a:srgbClr val="283035"/>
                </a:solidFill>
                <a:latin typeface="PT Serif Bold"/>
                <a:ea typeface="PT Serif Bold"/>
                <a:cs typeface="PT Serif Bold"/>
                <a:sym typeface="PT Serif Bold"/>
              </a:rPr>
              <a:t>Connect with Us</a:t>
            </a:r>
          </a:p>
        </p:txBody>
      </p:sp>
      <p:sp>
        <p:nvSpPr>
          <p:cNvPr id="1048924" name="TextBox 9"/>
          <p:cNvSpPr txBox="1"/>
          <p:nvPr/>
        </p:nvSpPr>
        <p:spPr>
          <a:xfrm>
            <a:off x="3478269" y="6790270"/>
            <a:ext cx="2797062" cy="22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1205" lvl="1" algn="l">
              <a:lnSpc>
                <a:spcPts val="1762"/>
              </a:lnSpc>
            </a:pPr>
            <a:endParaRPr lang="en-US" sz="1493" u="sng" dirty="0">
              <a:solidFill>
                <a:srgbClr val="4D597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8925" name="TextBox 10"/>
          <p:cNvSpPr txBox="1"/>
          <p:nvPr/>
        </p:nvSpPr>
        <p:spPr>
          <a:xfrm>
            <a:off x="3456912" y="6405076"/>
            <a:ext cx="6296688" cy="290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9"/>
              </a:lnSpc>
            </a:pPr>
            <a:r>
              <a:rPr lang="en-US" sz="1493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https://newhorizoncollegeofengineering.in/students-clubs-info/</a:t>
            </a:r>
          </a:p>
        </p:txBody>
      </p:sp>
      <p:sp>
        <p:nvSpPr>
          <p:cNvPr id="1048926" name="Flowchart: Connector 10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28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97169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573" y="2850184"/>
            <a:ext cx="4079827" cy="27886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7" name="Freeform 2"/>
          <p:cNvSpPr/>
          <p:nvPr/>
        </p:nvSpPr>
        <p:spPr>
          <a:xfrm rot="-9664216">
            <a:off x="-5004702" y="3540197"/>
            <a:ext cx="9820902" cy="7981715"/>
          </a:xfrm>
          <a:custGeom>
            <a:avLst/>
            <a:gdLst/>
            <a:ahLst/>
            <a:cxnLst/>
            <a:rect l="l" t="t" r="r" b="b"/>
            <a:pathLst>
              <a:path w="9820902" h="7981715">
                <a:moveTo>
                  <a:pt x="0" y="0"/>
                </a:moveTo>
                <a:lnTo>
                  <a:pt x="9820902" y="0"/>
                </a:lnTo>
                <a:lnTo>
                  <a:pt x="9820902" y="7981714"/>
                </a:lnTo>
                <a:lnTo>
                  <a:pt x="0" y="798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928" name="Freeform 3"/>
          <p:cNvSpPr/>
          <p:nvPr/>
        </p:nvSpPr>
        <p:spPr>
          <a:xfrm rot="-6628625">
            <a:off x="5164503" y="-3924195"/>
            <a:ext cx="9820902" cy="7981715"/>
          </a:xfrm>
          <a:custGeom>
            <a:avLst/>
            <a:gdLst/>
            <a:ahLst/>
            <a:cxnLst/>
            <a:rect l="l" t="t" r="r" b="b"/>
            <a:pathLst>
              <a:path w="9820902" h="7981715">
                <a:moveTo>
                  <a:pt x="0" y="0"/>
                </a:moveTo>
                <a:lnTo>
                  <a:pt x="9820901" y="0"/>
                </a:lnTo>
                <a:lnTo>
                  <a:pt x="9820901" y="7981714"/>
                </a:lnTo>
                <a:lnTo>
                  <a:pt x="0" y="798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929" name="TextBox 6"/>
          <p:cNvSpPr txBox="1"/>
          <p:nvPr/>
        </p:nvSpPr>
        <p:spPr>
          <a:xfrm>
            <a:off x="731520" y="3186957"/>
            <a:ext cx="8290560" cy="1239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11481" b="1" i="1" dirty="0">
                <a:solidFill>
                  <a:srgbClr val="354EAB"/>
                </a:solidFill>
                <a:latin typeface="Migra Ultra-Bold Italics"/>
                <a:ea typeface="Migra Ultra-Bold Italics"/>
                <a:cs typeface="Migra Ultra-Bold Italics"/>
                <a:sym typeface="Migra Ultra-Bold Italics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Freeform 2"/>
          <p:cNvSpPr/>
          <p:nvPr/>
        </p:nvSpPr>
        <p:spPr>
          <a:xfrm rot="1960146" flipH="1" flipV="1">
            <a:off x="-154191" y="3498423"/>
            <a:ext cx="6573495" cy="5342458"/>
          </a:xfrm>
          <a:custGeom>
            <a:avLst/>
            <a:gdLst/>
            <a:ahLst/>
            <a:cxnLst/>
            <a:rect l="l" t="t" r="r" b="b"/>
            <a:pathLst>
              <a:path w="6573495" h="5342458">
                <a:moveTo>
                  <a:pt x="6573495" y="5342459"/>
                </a:moveTo>
                <a:lnTo>
                  <a:pt x="0" y="5342459"/>
                </a:lnTo>
                <a:lnTo>
                  <a:pt x="0" y="0"/>
                </a:lnTo>
                <a:lnTo>
                  <a:pt x="6573495" y="0"/>
                </a:lnTo>
                <a:lnTo>
                  <a:pt x="6573495" y="534245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7" name="Group 3"/>
          <p:cNvGrpSpPr>
            <a:grpSpLocks noChangeAspect="1"/>
          </p:cNvGrpSpPr>
          <p:nvPr/>
        </p:nvGrpSpPr>
        <p:grpSpPr>
          <a:xfrm>
            <a:off x="-669220" y="-477644"/>
            <a:ext cx="6253786" cy="6253786"/>
            <a:chOff x="0" y="0"/>
            <a:chExt cx="6350000" cy="6350000"/>
          </a:xfrm>
        </p:grpSpPr>
        <p:sp>
          <p:nvSpPr>
            <p:cNvPr id="1048602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lnTo>
                    <a:pt x="0" y="6350000"/>
                  </a:lnTo>
                  <a:cubicBezTo>
                    <a:pt x="3506470" y="6350000"/>
                    <a:pt x="6350000" y="3506470"/>
                    <a:pt x="6350000" y="0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048603" name="AutoShape 5"/>
          <p:cNvSpPr/>
          <p:nvPr/>
        </p:nvSpPr>
        <p:spPr>
          <a:xfrm>
            <a:off x="6238653" y="2013995"/>
            <a:ext cx="1102588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8" name="Group 6"/>
          <p:cNvGrpSpPr/>
          <p:nvPr/>
        </p:nvGrpSpPr>
        <p:grpSpPr>
          <a:xfrm>
            <a:off x="-382769" y="-477644"/>
            <a:ext cx="1892989" cy="1892989"/>
            <a:chOff x="0" y="0"/>
            <a:chExt cx="6350000" cy="6350000"/>
          </a:xfrm>
        </p:grpSpPr>
        <p:sp>
          <p:nvSpPr>
            <p:cNvPr id="1048604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sp>
        <p:nvSpPr>
          <p:cNvPr id="1048605" name="Freeform 8"/>
          <p:cNvSpPr/>
          <p:nvPr/>
        </p:nvSpPr>
        <p:spPr>
          <a:xfrm>
            <a:off x="0" y="0"/>
            <a:ext cx="1383153" cy="1211282"/>
          </a:xfrm>
          <a:custGeom>
            <a:avLst/>
            <a:gdLst/>
            <a:ahLst/>
            <a:cxnLst/>
            <a:rect l="l" t="t" r="r" b="b"/>
            <a:pathLst>
              <a:path w="1383153" h="1211282">
                <a:moveTo>
                  <a:pt x="0" y="0"/>
                </a:moveTo>
                <a:lnTo>
                  <a:pt x="1383153" y="0"/>
                </a:lnTo>
                <a:lnTo>
                  <a:pt x="1383153" y="1211282"/>
                </a:lnTo>
                <a:lnTo>
                  <a:pt x="0" y="1211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06" name="TextBox 9"/>
          <p:cNvSpPr txBox="1"/>
          <p:nvPr/>
        </p:nvSpPr>
        <p:spPr>
          <a:xfrm>
            <a:off x="5486131" y="194453"/>
            <a:ext cx="4029440" cy="1852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1" dirty="0">
                <a:solidFill>
                  <a:srgbClr val="283035"/>
                </a:solidFill>
                <a:latin typeface="PT Serif Bold"/>
                <a:ea typeface="PT Serif Bold"/>
                <a:cs typeface="PT Serif Bold"/>
                <a:sym typeface="PT Serif Bold"/>
              </a:rPr>
              <a:t>About </a:t>
            </a:r>
            <a:br>
              <a:rPr lang="en-US" sz="4800" b="1" dirty="0">
                <a:solidFill>
                  <a:srgbClr val="283035"/>
                </a:solidFill>
                <a:latin typeface="PT Serif Bold"/>
                <a:ea typeface="PT Serif Bold"/>
                <a:cs typeface="PT Serif Bold"/>
                <a:sym typeface="PT Serif Bold"/>
              </a:rPr>
            </a:br>
            <a:r>
              <a:rPr lang="en-US" sz="4800" b="1" dirty="0">
                <a:solidFill>
                  <a:srgbClr val="283035"/>
                </a:solidFill>
                <a:latin typeface="PT Serif Bold"/>
                <a:ea typeface="PT Serif Bold"/>
                <a:cs typeface="PT Serif Bold"/>
                <a:sym typeface="PT Serif Bold"/>
              </a:rPr>
              <a:t>Co-Curricular Clubs</a:t>
            </a:r>
          </a:p>
        </p:txBody>
      </p:sp>
      <p:sp>
        <p:nvSpPr>
          <p:cNvPr id="1048607" name="TextBox 10"/>
          <p:cNvSpPr txBox="1"/>
          <p:nvPr/>
        </p:nvSpPr>
        <p:spPr>
          <a:xfrm>
            <a:off x="4876800" y="2418650"/>
            <a:ext cx="4368647" cy="1501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1847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Joining clubs empowers students to build meaningful connections, expand their networks, and develop essential skills that extend beyond academics.</a:t>
            </a:r>
          </a:p>
        </p:txBody>
      </p:sp>
      <p:sp>
        <p:nvSpPr>
          <p:cNvPr id="1048608" name="TextBox 11"/>
          <p:cNvSpPr txBox="1"/>
          <p:nvPr/>
        </p:nvSpPr>
        <p:spPr>
          <a:xfrm>
            <a:off x="5486131" y="4298611"/>
            <a:ext cx="4226309" cy="192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9"/>
              </a:lnSpc>
            </a:pPr>
            <a:r>
              <a:rPr lang="en-US" sz="18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Through active participation, students cultivate leadership, teamwork, and creativity while maintaining a healthy balance between personal growth and social life.</a:t>
            </a:r>
          </a:p>
        </p:txBody>
      </p:sp>
      <p:sp>
        <p:nvSpPr>
          <p:cNvPr id="1048609" name="Flowchart: Connector 13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Freeform 2"/>
          <p:cNvSpPr/>
          <p:nvPr/>
        </p:nvSpPr>
        <p:spPr>
          <a:xfrm rot="9204740">
            <a:off x="-40442" y="4892654"/>
            <a:ext cx="9820902" cy="7981715"/>
          </a:xfrm>
          <a:custGeom>
            <a:avLst/>
            <a:gdLst/>
            <a:ahLst/>
            <a:cxnLst/>
            <a:rect l="l" t="t" r="r" b="b"/>
            <a:pathLst>
              <a:path w="9820902" h="7981715">
                <a:moveTo>
                  <a:pt x="0" y="0"/>
                </a:moveTo>
                <a:lnTo>
                  <a:pt x="9820902" y="0"/>
                </a:lnTo>
                <a:lnTo>
                  <a:pt x="9820902" y="7981714"/>
                </a:lnTo>
                <a:lnTo>
                  <a:pt x="0" y="798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11" name="TextBox 3"/>
          <p:cNvSpPr txBox="1"/>
          <p:nvPr/>
        </p:nvSpPr>
        <p:spPr>
          <a:xfrm>
            <a:off x="1082070" y="1955852"/>
            <a:ext cx="254854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1">
                <a:solidFill>
                  <a:srgbClr val="09202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Networking &amp; Collaboration</a:t>
            </a:r>
          </a:p>
        </p:txBody>
      </p:sp>
      <p:sp>
        <p:nvSpPr>
          <p:cNvPr id="1048612" name="AutoShape 4"/>
          <p:cNvSpPr/>
          <p:nvPr/>
        </p:nvSpPr>
        <p:spPr>
          <a:xfrm>
            <a:off x="8260831" y="1004682"/>
            <a:ext cx="1102588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13" name="TextBox 5"/>
          <p:cNvSpPr txBox="1"/>
          <p:nvPr/>
        </p:nvSpPr>
        <p:spPr>
          <a:xfrm>
            <a:off x="1588935" y="446792"/>
            <a:ext cx="7616025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b="1" dirty="0">
                <a:solidFill>
                  <a:srgbClr val="283035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Purpose of Joining Clubs</a:t>
            </a:r>
          </a:p>
        </p:txBody>
      </p:sp>
      <p:sp>
        <p:nvSpPr>
          <p:cNvPr id="1048614" name="Freeform 6"/>
          <p:cNvSpPr/>
          <p:nvPr/>
        </p:nvSpPr>
        <p:spPr>
          <a:xfrm>
            <a:off x="731520" y="468022"/>
            <a:ext cx="701099" cy="536660"/>
          </a:xfrm>
          <a:custGeom>
            <a:avLst/>
            <a:gdLst/>
            <a:ahLst/>
            <a:cxnLst/>
            <a:rect l="l" t="t" r="r" b="b"/>
            <a:pathLst>
              <a:path w="701099" h="536660">
                <a:moveTo>
                  <a:pt x="0" y="0"/>
                </a:moveTo>
                <a:lnTo>
                  <a:pt x="701099" y="0"/>
                </a:lnTo>
                <a:lnTo>
                  <a:pt x="701099" y="536660"/>
                </a:lnTo>
                <a:lnTo>
                  <a:pt x="0" y="536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615" name="Freeform 7"/>
          <p:cNvSpPr/>
          <p:nvPr/>
        </p:nvSpPr>
        <p:spPr>
          <a:xfrm flipH="1">
            <a:off x="468051" y="2937485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8" y="0"/>
                </a:moveTo>
                <a:lnTo>
                  <a:pt x="0" y="0"/>
                </a:lnTo>
                <a:lnTo>
                  <a:pt x="0" y="529829"/>
                </a:lnTo>
                <a:lnTo>
                  <a:pt x="526938" y="529829"/>
                </a:lnTo>
                <a:lnTo>
                  <a:pt x="52693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16" name="Freeform 8"/>
          <p:cNvSpPr/>
          <p:nvPr/>
        </p:nvSpPr>
        <p:spPr>
          <a:xfrm flipH="1">
            <a:off x="468051" y="1796528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8" y="0"/>
                </a:moveTo>
                <a:lnTo>
                  <a:pt x="0" y="0"/>
                </a:lnTo>
                <a:lnTo>
                  <a:pt x="0" y="529828"/>
                </a:lnTo>
                <a:lnTo>
                  <a:pt x="526938" y="529828"/>
                </a:lnTo>
                <a:lnTo>
                  <a:pt x="52693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17" name="Freeform 9"/>
          <p:cNvSpPr/>
          <p:nvPr/>
        </p:nvSpPr>
        <p:spPr>
          <a:xfrm flipH="1">
            <a:off x="468051" y="4076914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8" y="0"/>
                </a:moveTo>
                <a:lnTo>
                  <a:pt x="0" y="0"/>
                </a:lnTo>
                <a:lnTo>
                  <a:pt x="0" y="529828"/>
                </a:lnTo>
                <a:lnTo>
                  <a:pt x="526938" y="529828"/>
                </a:lnTo>
                <a:lnTo>
                  <a:pt x="52693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18" name="Freeform 10"/>
          <p:cNvSpPr/>
          <p:nvPr/>
        </p:nvSpPr>
        <p:spPr>
          <a:xfrm flipH="1">
            <a:off x="468051" y="5235392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8" y="0"/>
                </a:moveTo>
                <a:lnTo>
                  <a:pt x="0" y="0"/>
                </a:lnTo>
                <a:lnTo>
                  <a:pt x="0" y="529829"/>
                </a:lnTo>
                <a:lnTo>
                  <a:pt x="526938" y="529829"/>
                </a:lnTo>
                <a:lnTo>
                  <a:pt x="52693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19" name="Freeform 11"/>
          <p:cNvSpPr/>
          <p:nvPr/>
        </p:nvSpPr>
        <p:spPr>
          <a:xfrm flipH="1">
            <a:off x="4888978" y="4076914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8"/>
                </a:lnTo>
                <a:lnTo>
                  <a:pt x="526939" y="529828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20" name="Freeform 12"/>
          <p:cNvSpPr/>
          <p:nvPr/>
        </p:nvSpPr>
        <p:spPr>
          <a:xfrm flipH="1">
            <a:off x="4870009" y="2919963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21" name="Freeform 13"/>
          <p:cNvSpPr/>
          <p:nvPr/>
        </p:nvSpPr>
        <p:spPr>
          <a:xfrm flipH="1">
            <a:off x="4870009" y="1796528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8"/>
                </a:lnTo>
                <a:lnTo>
                  <a:pt x="526939" y="529828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22" name="TextBox 14"/>
          <p:cNvSpPr txBox="1"/>
          <p:nvPr/>
        </p:nvSpPr>
        <p:spPr>
          <a:xfrm>
            <a:off x="1082070" y="3048094"/>
            <a:ext cx="254854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1">
                <a:solidFill>
                  <a:srgbClr val="09202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Social Engagement</a:t>
            </a:r>
          </a:p>
        </p:txBody>
      </p:sp>
      <p:sp>
        <p:nvSpPr>
          <p:cNvPr id="1048623" name="TextBox 15"/>
          <p:cNvSpPr txBox="1"/>
          <p:nvPr/>
        </p:nvSpPr>
        <p:spPr>
          <a:xfrm>
            <a:off x="5482673" y="1910809"/>
            <a:ext cx="254854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1">
                <a:solidFill>
                  <a:srgbClr val="09202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Leadership Excellence</a:t>
            </a:r>
          </a:p>
        </p:txBody>
      </p:sp>
      <p:sp>
        <p:nvSpPr>
          <p:cNvPr id="1048624" name="TextBox 16"/>
          <p:cNvSpPr txBox="1"/>
          <p:nvPr/>
        </p:nvSpPr>
        <p:spPr>
          <a:xfrm>
            <a:off x="1082070" y="4187523"/>
            <a:ext cx="2548540" cy="609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1">
                <a:solidFill>
                  <a:srgbClr val="09202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Professional Growth</a:t>
            </a:r>
          </a:p>
        </p:txBody>
      </p:sp>
      <p:sp>
        <p:nvSpPr>
          <p:cNvPr id="1048625" name="TextBox 17"/>
          <p:cNvSpPr txBox="1"/>
          <p:nvPr/>
        </p:nvSpPr>
        <p:spPr>
          <a:xfrm>
            <a:off x="5482673" y="3048094"/>
            <a:ext cx="254854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1">
                <a:solidFill>
                  <a:srgbClr val="09202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Organizational &amp; Management Skills</a:t>
            </a:r>
          </a:p>
        </p:txBody>
      </p:sp>
      <p:sp>
        <p:nvSpPr>
          <p:cNvPr id="1048626" name="TextBox 18"/>
          <p:cNvSpPr txBox="1"/>
          <p:nvPr/>
        </p:nvSpPr>
        <p:spPr>
          <a:xfrm>
            <a:off x="5501642" y="4269557"/>
            <a:ext cx="2548540" cy="6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1">
                <a:solidFill>
                  <a:srgbClr val="09202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Enriching College Culture</a:t>
            </a:r>
          </a:p>
        </p:txBody>
      </p:sp>
      <p:sp>
        <p:nvSpPr>
          <p:cNvPr id="1048627" name="TextBox 19"/>
          <p:cNvSpPr txBox="1"/>
          <p:nvPr/>
        </p:nvSpPr>
        <p:spPr>
          <a:xfrm>
            <a:off x="1082070" y="5123236"/>
            <a:ext cx="2548540" cy="609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1">
                <a:solidFill>
                  <a:srgbClr val="09202E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Personal Development</a:t>
            </a:r>
          </a:p>
        </p:txBody>
      </p:sp>
      <p:sp>
        <p:nvSpPr>
          <p:cNvPr id="1048628" name="Flowchart: Connector 19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Freeform 2"/>
          <p:cNvSpPr/>
          <p:nvPr/>
        </p:nvSpPr>
        <p:spPr>
          <a:xfrm rot="-1246163" flipH="1" flipV="1">
            <a:off x="-3406944" y="-1072484"/>
            <a:ext cx="6813888" cy="5537833"/>
          </a:xfrm>
          <a:custGeom>
            <a:avLst/>
            <a:gdLst/>
            <a:ahLst/>
            <a:cxnLst/>
            <a:rect l="l" t="t" r="r" b="b"/>
            <a:pathLst>
              <a:path w="6813888" h="5537833">
                <a:moveTo>
                  <a:pt x="6813888" y="5537833"/>
                </a:moveTo>
                <a:lnTo>
                  <a:pt x="0" y="5537833"/>
                </a:lnTo>
                <a:lnTo>
                  <a:pt x="0" y="0"/>
                </a:lnTo>
                <a:lnTo>
                  <a:pt x="6813888" y="0"/>
                </a:lnTo>
                <a:lnTo>
                  <a:pt x="6813888" y="553783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1" name="Group 3"/>
          <p:cNvGrpSpPr>
            <a:grpSpLocks noChangeAspect="1"/>
          </p:cNvGrpSpPr>
          <p:nvPr/>
        </p:nvGrpSpPr>
        <p:grpSpPr>
          <a:xfrm>
            <a:off x="731520" y="1696432"/>
            <a:ext cx="2134528" cy="2134520"/>
            <a:chOff x="0" y="0"/>
            <a:chExt cx="6350000" cy="6349975"/>
          </a:xfrm>
        </p:grpSpPr>
        <p:sp>
          <p:nvSpPr>
            <p:cNvPr id="1048630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9786" r="-49786"/>
              </a:stretch>
            </a:blipFill>
          </p:spPr>
        </p:sp>
      </p:grpSp>
      <p:sp>
        <p:nvSpPr>
          <p:cNvPr id="1048631" name="AutoShape 5"/>
          <p:cNvSpPr/>
          <p:nvPr/>
        </p:nvSpPr>
        <p:spPr>
          <a:xfrm>
            <a:off x="7478948" y="839889"/>
            <a:ext cx="1183561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2" name="Group 6"/>
          <p:cNvGrpSpPr>
            <a:grpSpLocks noChangeAspect="1"/>
          </p:cNvGrpSpPr>
          <p:nvPr/>
        </p:nvGrpSpPr>
        <p:grpSpPr>
          <a:xfrm>
            <a:off x="7112821" y="1696432"/>
            <a:ext cx="2134528" cy="2134520"/>
            <a:chOff x="0" y="0"/>
            <a:chExt cx="6350000" cy="6349975"/>
          </a:xfrm>
        </p:grpSpPr>
        <p:sp>
          <p:nvSpPr>
            <p:cNvPr id="1048632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50213" r="-50213"/>
              </a:stretch>
            </a:blipFill>
          </p:spPr>
        </p:sp>
      </p:grpSp>
      <p:grpSp>
        <p:nvGrpSpPr>
          <p:cNvPr id="53" name="Group 8"/>
          <p:cNvGrpSpPr>
            <a:grpSpLocks noChangeAspect="1"/>
          </p:cNvGrpSpPr>
          <p:nvPr/>
        </p:nvGrpSpPr>
        <p:grpSpPr>
          <a:xfrm>
            <a:off x="3809536" y="1696432"/>
            <a:ext cx="2134528" cy="2134520"/>
            <a:chOff x="0" y="0"/>
            <a:chExt cx="6350000" cy="6349975"/>
          </a:xfrm>
        </p:grpSpPr>
        <p:sp>
          <p:nvSpPr>
            <p:cNvPr id="1048633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49999" r="-49999"/>
              </a:stretch>
            </a:blipFill>
          </p:spPr>
        </p:sp>
      </p:grpSp>
      <p:grpSp>
        <p:nvGrpSpPr>
          <p:cNvPr id="54" name="Group 10"/>
          <p:cNvGrpSpPr>
            <a:grpSpLocks noChangeAspect="1"/>
          </p:cNvGrpSpPr>
          <p:nvPr/>
        </p:nvGrpSpPr>
        <p:grpSpPr>
          <a:xfrm>
            <a:off x="1914593" y="4373980"/>
            <a:ext cx="2134528" cy="2134520"/>
            <a:chOff x="0" y="0"/>
            <a:chExt cx="6350000" cy="6349975"/>
          </a:xfrm>
        </p:grpSpPr>
        <p:sp>
          <p:nvSpPr>
            <p:cNvPr id="1048634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49786" r="-49786"/>
              </a:stretch>
            </a:blipFill>
          </p:spPr>
        </p:sp>
      </p:grpSp>
      <p:grpSp>
        <p:nvGrpSpPr>
          <p:cNvPr id="55" name="Group 12"/>
          <p:cNvGrpSpPr>
            <a:grpSpLocks noChangeAspect="1"/>
          </p:cNvGrpSpPr>
          <p:nvPr/>
        </p:nvGrpSpPr>
        <p:grpSpPr>
          <a:xfrm>
            <a:off x="6045557" y="4479213"/>
            <a:ext cx="2134528" cy="2134520"/>
            <a:chOff x="0" y="0"/>
            <a:chExt cx="6350000" cy="6349975"/>
          </a:xfrm>
        </p:grpSpPr>
        <p:sp>
          <p:nvSpPr>
            <p:cNvPr id="1048635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49999" r="-49999"/>
              </a:stretch>
            </a:blipFill>
          </p:spPr>
        </p:sp>
      </p:grpSp>
      <p:sp>
        <p:nvSpPr>
          <p:cNvPr id="1048636" name="TextBox 14"/>
          <p:cNvSpPr txBox="1"/>
          <p:nvPr/>
        </p:nvSpPr>
        <p:spPr>
          <a:xfrm>
            <a:off x="168523" y="173709"/>
            <a:ext cx="8409923" cy="654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2"/>
              </a:lnSpc>
            </a:pPr>
            <a:r>
              <a:rPr lang="en-US" sz="5152" b="1">
                <a:solidFill>
                  <a:srgbClr val="283035"/>
                </a:solidFill>
                <a:latin typeface="PT Serif Bold"/>
                <a:ea typeface="PT Serif Bold"/>
                <a:cs typeface="PT Serif Bold"/>
                <a:sym typeface="PT Serif Bold"/>
              </a:rPr>
              <a:t>NHCE Co-Curricular Clubs</a:t>
            </a:r>
          </a:p>
        </p:txBody>
      </p:sp>
      <p:sp>
        <p:nvSpPr>
          <p:cNvPr id="1048637" name="TextBox 15"/>
          <p:cNvSpPr txBox="1"/>
          <p:nvPr/>
        </p:nvSpPr>
        <p:spPr>
          <a:xfrm>
            <a:off x="5440240" y="6508958"/>
            <a:ext cx="3807109" cy="836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093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Cyber Security and Ethical                 Hacking Club</a:t>
            </a:r>
          </a:p>
        </p:txBody>
      </p:sp>
      <p:sp>
        <p:nvSpPr>
          <p:cNvPr id="1048638" name="TextBox 16"/>
          <p:cNvSpPr txBox="1"/>
          <p:nvPr/>
        </p:nvSpPr>
        <p:spPr>
          <a:xfrm>
            <a:off x="867554" y="3820305"/>
            <a:ext cx="2094078" cy="486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2393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Emsys</a:t>
            </a:r>
            <a:r>
              <a:rPr lang="en-US" sz="2393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 Club</a:t>
            </a:r>
          </a:p>
        </p:txBody>
      </p:sp>
      <p:sp>
        <p:nvSpPr>
          <p:cNvPr id="1048639" name="TextBox 17"/>
          <p:cNvSpPr txBox="1"/>
          <p:nvPr/>
        </p:nvSpPr>
        <p:spPr>
          <a:xfrm>
            <a:off x="3809536" y="3848562"/>
            <a:ext cx="2343416" cy="43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2193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Innovation Club</a:t>
            </a:r>
          </a:p>
        </p:txBody>
      </p:sp>
      <p:sp>
        <p:nvSpPr>
          <p:cNvPr id="1048640" name="TextBox 18"/>
          <p:cNvSpPr txBox="1"/>
          <p:nvPr/>
        </p:nvSpPr>
        <p:spPr>
          <a:xfrm>
            <a:off x="1473718" y="6517005"/>
            <a:ext cx="3665004" cy="72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</a:pPr>
            <a:r>
              <a:rPr lang="en-US" sz="1993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And information                 Technology Club</a:t>
            </a:r>
          </a:p>
        </p:txBody>
      </p:sp>
      <p:sp>
        <p:nvSpPr>
          <p:cNvPr id="1048641" name="TextBox 19"/>
          <p:cNvSpPr txBox="1"/>
          <p:nvPr/>
        </p:nvSpPr>
        <p:spPr>
          <a:xfrm>
            <a:off x="7272802" y="3862850"/>
            <a:ext cx="2200343" cy="465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2293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Evolve.AI Club</a:t>
            </a:r>
          </a:p>
        </p:txBody>
      </p:sp>
      <p:sp>
        <p:nvSpPr>
          <p:cNvPr id="1048642" name="Flowchart: Connector 19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Freeform 2"/>
          <p:cNvSpPr/>
          <p:nvPr/>
        </p:nvSpPr>
        <p:spPr>
          <a:xfrm rot="-1246163" flipH="1" flipV="1">
            <a:off x="-3406944" y="-1072484"/>
            <a:ext cx="6813888" cy="5537833"/>
          </a:xfrm>
          <a:custGeom>
            <a:avLst/>
            <a:gdLst/>
            <a:ahLst/>
            <a:cxnLst/>
            <a:rect l="l" t="t" r="r" b="b"/>
            <a:pathLst>
              <a:path w="6813888" h="5537833">
                <a:moveTo>
                  <a:pt x="6813888" y="5537833"/>
                </a:moveTo>
                <a:lnTo>
                  <a:pt x="0" y="5537833"/>
                </a:lnTo>
                <a:lnTo>
                  <a:pt x="0" y="0"/>
                </a:lnTo>
                <a:lnTo>
                  <a:pt x="6813888" y="0"/>
                </a:lnTo>
                <a:lnTo>
                  <a:pt x="6813888" y="553783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7" name="Group 3"/>
          <p:cNvGrpSpPr>
            <a:grpSpLocks noChangeAspect="1"/>
          </p:cNvGrpSpPr>
          <p:nvPr/>
        </p:nvGrpSpPr>
        <p:grpSpPr>
          <a:xfrm>
            <a:off x="731520" y="1696432"/>
            <a:ext cx="2134528" cy="2134520"/>
            <a:chOff x="0" y="0"/>
            <a:chExt cx="6350000" cy="6349975"/>
          </a:xfrm>
        </p:grpSpPr>
        <p:sp>
          <p:nvSpPr>
            <p:cNvPr id="104864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9786" r="-49786"/>
              </a:stretch>
            </a:blipFill>
          </p:spPr>
        </p:sp>
      </p:grpSp>
      <p:sp>
        <p:nvSpPr>
          <p:cNvPr id="1048645" name="AutoShape 5"/>
          <p:cNvSpPr/>
          <p:nvPr/>
        </p:nvSpPr>
        <p:spPr>
          <a:xfrm>
            <a:off x="7478948" y="839889"/>
            <a:ext cx="1183561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8" name="Group 6"/>
          <p:cNvGrpSpPr>
            <a:grpSpLocks noChangeAspect="1"/>
          </p:cNvGrpSpPr>
          <p:nvPr/>
        </p:nvGrpSpPr>
        <p:grpSpPr>
          <a:xfrm>
            <a:off x="7112821" y="1696432"/>
            <a:ext cx="2134528" cy="2134520"/>
            <a:chOff x="0" y="0"/>
            <a:chExt cx="6350000" cy="6349975"/>
          </a:xfrm>
        </p:grpSpPr>
        <p:sp>
          <p:nvSpPr>
            <p:cNvPr id="1048646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9786" r="-49786"/>
              </a:stretch>
            </a:blipFill>
          </p:spPr>
        </p:sp>
      </p:grpSp>
      <p:grpSp>
        <p:nvGrpSpPr>
          <p:cNvPr id="59" name="Group 8"/>
          <p:cNvGrpSpPr>
            <a:grpSpLocks noChangeAspect="1"/>
          </p:cNvGrpSpPr>
          <p:nvPr/>
        </p:nvGrpSpPr>
        <p:grpSpPr>
          <a:xfrm>
            <a:off x="3922171" y="1696432"/>
            <a:ext cx="2134528" cy="2134520"/>
            <a:chOff x="0" y="0"/>
            <a:chExt cx="6350000" cy="6349975"/>
          </a:xfrm>
        </p:grpSpPr>
        <p:sp>
          <p:nvSpPr>
            <p:cNvPr id="1048647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50213" r="-50213"/>
              </a:stretch>
            </a:blipFill>
          </p:spPr>
        </p:sp>
      </p:grpSp>
      <p:grpSp>
        <p:nvGrpSpPr>
          <p:cNvPr id="60" name="Group 10"/>
          <p:cNvGrpSpPr>
            <a:grpSpLocks noChangeAspect="1"/>
          </p:cNvGrpSpPr>
          <p:nvPr/>
        </p:nvGrpSpPr>
        <p:grpSpPr>
          <a:xfrm>
            <a:off x="2238956" y="4426279"/>
            <a:ext cx="2134528" cy="2134520"/>
            <a:chOff x="0" y="0"/>
            <a:chExt cx="6350000" cy="6349975"/>
          </a:xfrm>
        </p:grpSpPr>
        <p:sp>
          <p:nvSpPr>
            <p:cNvPr id="1048648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49574" r="-49574"/>
              </a:stretch>
            </a:blipFill>
          </p:spPr>
        </p:sp>
      </p:grpSp>
      <p:grpSp>
        <p:nvGrpSpPr>
          <p:cNvPr id="61" name="Group 12"/>
          <p:cNvGrpSpPr>
            <a:grpSpLocks noChangeAspect="1"/>
          </p:cNvGrpSpPr>
          <p:nvPr/>
        </p:nvGrpSpPr>
        <p:grpSpPr>
          <a:xfrm>
            <a:off x="6045557" y="4479213"/>
            <a:ext cx="2134528" cy="2134520"/>
            <a:chOff x="0" y="0"/>
            <a:chExt cx="6350000" cy="6349975"/>
          </a:xfrm>
        </p:grpSpPr>
        <p:sp>
          <p:nvSpPr>
            <p:cNvPr id="1048649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49786" r="-49786"/>
              </a:stretch>
            </a:blipFill>
          </p:spPr>
        </p:sp>
      </p:grpSp>
      <p:sp>
        <p:nvSpPr>
          <p:cNvPr id="1048650" name="TextBox 14"/>
          <p:cNvSpPr txBox="1"/>
          <p:nvPr/>
        </p:nvSpPr>
        <p:spPr>
          <a:xfrm>
            <a:off x="168523" y="173709"/>
            <a:ext cx="8409923" cy="654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2"/>
              </a:lnSpc>
            </a:pPr>
            <a:r>
              <a:rPr lang="en-US" sz="5152" b="1">
                <a:solidFill>
                  <a:srgbClr val="283035"/>
                </a:solidFill>
                <a:latin typeface="PT Serif Bold"/>
                <a:ea typeface="PT Serif Bold"/>
                <a:cs typeface="PT Serif Bold"/>
                <a:sym typeface="PT Serif Bold"/>
              </a:rPr>
              <a:t>NHCE Co-Curricular Clubs</a:t>
            </a:r>
          </a:p>
        </p:txBody>
      </p:sp>
      <p:sp>
        <p:nvSpPr>
          <p:cNvPr id="1048651" name="TextBox 15"/>
          <p:cNvSpPr txBox="1"/>
          <p:nvPr/>
        </p:nvSpPr>
        <p:spPr>
          <a:xfrm>
            <a:off x="5683323" y="6594683"/>
            <a:ext cx="3564027" cy="45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2332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Data Analytics Club</a:t>
            </a:r>
          </a:p>
        </p:txBody>
      </p:sp>
      <p:sp>
        <p:nvSpPr>
          <p:cNvPr id="1048652" name="TextBox 16"/>
          <p:cNvSpPr txBox="1"/>
          <p:nvPr/>
        </p:nvSpPr>
        <p:spPr>
          <a:xfrm>
            <a:off x="579952" y="3801572"/>
            <a:ext cx="2941982" cy="486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2393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Tech Forge Club</a:t>
            </a:r>
          </a:p>
        </p:txBody>
      </p:sp>
      <p:sp>
        <p:nvSpPr>
          <p:cNvPr id="1048653" name="TextBox 17"/>
          <p:cNvSpPr txBox="1"/>
          <p:nvPr/>
        </p:nvSpPr>
        <p:spPr>
          <a:xfrm>
            <a:off x="3734720" y="3819285"/>
            <a:ext cx="2808004" cy="486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2393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Robohorizon</a:t>
            </a:r>
            <a:r>
              <a:rPr lang="en-US" sz="2393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 Club</a:t>
            </a:r>
          </a:p>
        </p:txBody>
      </p:sp>
      <p:sp>
        <p:nvSpPr>
          <p:cNvPr id="1048654" name="TextBox 18"/>
          <p:cNvSpPr txBox="1"/>
          <p:nvPr/>
        </p:nvSpPr>
        <p:spPr>
          <a:xfrm>
            <a:off x="2238956" y="6589374"/>
            <a:ext cx="2458891" cy="41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6"/>
              </a:lnSpc>
            </a:pPr>
            <a:r>
              <a:rPr lang="en-US" sz="2393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Aerobots Club</a:t>
            </a:r>
          </a:p>
        </p:txBody>
      </p:sp>
      <p:sp>
        <p:nvSpPr>
          <p:cNvPr id="1048655" name="TextBox 19"/>
          <p:cNvSpPr txBox="1"/>
          <p:nvPr/>
        </p:nvSpPr>
        <p:spPr>
          <a:xfrm>
            <a:off x="6755510" y="3801572"/>
            <a:ext cx="3129520" cy="486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2393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Green Energy Club</a:t>
            </a:r>
          </a:p>
        </p:txBody>
      </p:sp>
      <p:sp>
        <p:nvSpPr>
          <p:cNvPr id="1048656" name="Flowchart: Connector 19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Freeform 2"/>
          <p:cNvSpPr/>
          <p:nvPr/>
        </p:nvSpPr>
        <p:spPr>
          <a:xfrm rot="-1246163" flipH="1" flipV="1">
            <a:off x="-3406944" y="-1072484"/>
            <a:ext cx="6813888" cy="5537833"/>
          </a:xfrm>
          <a:custGeom>
            <a:avLst/>
            <a:gdLst/>
            <a:ahLst/>
            <a:cxnLst/>
            <a:rect l="l" t="t" r="r" b="b"/>
            <a:pathLst>
              <a:path w="6813888" h="5537833">
                <a:moveTo>
                  <a:pt x="6813888" y="5537833"/>
                </a:moveTo>
                <a:lnTo>
                  <a:pt x="0" y="5537833"/>
                </a:lnTo>
                <a:lnTo>
                  <a:pt x="0" y="0"/>
                </a:lnTo>
                <a:lnTo>
                  <a:pt x="6813888" y="0"/>
                </a:lnTo>
                <a:lnTo>
                  <a:pt x="6813888" y="553783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3" name="Group 3"/>
          <p:cNvGrpSpPr>
            <a:grpSpLocks noChangeAspect="1"/>
          </p:cNvGrpSpPr>
          <p:nvPr/>
        </p:nvGrpSpPr>
        <p:grpSpPr>
          <a:xfrm>
            <a:off x="731520" y="1696432"/>
            <a:ext cx="2134528" cy="2134520"/>
            <a:chOff x="0" y="0"/>
            <a:chExt cx="6350000" cy="6349975"/>
          </a:xfrm>
        </p:grpSpPr>
        <p:sp>
          <p:nvSpPr>
            <p:cNvPr id="1048658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50213" r="-50213"/>
              </a:stretch>
            </a:blipFill>
          </p:spPr>
        </p:sp>
      </p:grpSp>
      <p:sp>
        <p:nvSpPr>
          <p:cNvPr id="1048659" name="AutoShape 5"/>
          <p:cNvSpPr/>
          <p:nvPr/>
        </p:nvSpPr>
        <p:spPr>
          <a:xfrm>
            <a:off x="7478948" y="839889"/>
            <a:ext cx="1183561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4" name="Group 6"/>
          <p:cNvGrpSpPr>
            <a:grpSpLocks noChangeAspect="1"/>
          </p:cNvGrpSpPr>
          <p:nvPr/>
        </p:nvGrpSpPr>
        <p:grpSpPr>
          <a:xfrm>
            <a:off x="7112821" y="1696432"/>
            <a:ext cx="2134528" cy="2134520"/>
            <a:chOff x="0" y="0"/>
            <a:chExt cx="6350000" cy="6349975"/>
          </a:xfrm>
        </p:grpSpPr>
        <p:sp>
          <p:nvSpPr>
            <p:cNvPr id="1048660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7046" r="-83379"/>
              </a:stretch>
            </a:blipFill>
          </p:spPr>
        </p:sp>
      </p:grpSp>
      <p:grpSp>
        <p:nvGrpSpPr>
          <p:cNvPr id="65" name="Group 8"/>
          <p:cNvGrpSpPr>
            <a:grpSpLocks noChangeAspect="1"/>
          </p:cNvGrpSpPr>
          <p:nvPr/>
        </p:nvGrpSpPr>
        <p:grpSpPr>
          <a:xfrm>
            <a:off x="3809536" y="1696432"/>
            <a:ext cx="2134528" cy="2134520"/>
            <a:chOff x="0" y="0"/>
            <a:chExt cx="6350000" cy="6349975"/>
          </a:xfrm>
        </p:grpSpPr>
        <p:sp>
          <p:nvSpPr>
            <p:cNvPr id="1048661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62741" r="-60464" b="-12080"/>
              </a:stretch>
            </a:blipFill>
          </p:spPr>
        </p:sp>
      </p:grpSp>
      <p:grpSp>
        <p:nvGrpSpPr>
          <p:cNvPr id="66" name="Group 10"/>
          <p:cNvGrpSpPr>
            <a:grpSpLocks noChangeAspect="1"/>
          </p:cNvGrpSpPr>
          <p:nvPr/>
        </p:nvGrpSpPr>
        <p:grpSpPr>
          <a:xfrm>
            <a:off x="2032895" y="4398302"/>
            <a:ext cx="2134528" cy="2134520"/>
            <a:chOff x="0" y="0"/>
            <a:chExt cx="6350000" cy="6349975"/>
          </a:xfrm>
        </p:grpSpPr>
        <p:sp>
          <p:nvSpPr>
            <p:cNvPr id="1048662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49574" r="-49574"/>
              </a:stretch>
            </a:blipFill>
          </p:spPr>
        </p:sp>
      </p:grpSp>
      <p:grpSp>
        <p:nvGrpSpPr>
          <p:cNvPr id="67" name="Group 12"/>
          <p:cNvGrpSpPr>
            <a:grpSpLocks noChangeAspect="1"/>
          </p:cNvGrpSpPr>
          <p:nvPr/>
        </p:nvGrpSpPr>
        <p:grpSpPr>
          <a:xfrm>
            <a:off x="5944064" y="4449160"/>
            <a:ext cx="2134528" cy="2134520"/>
            <a:chOff x="0" y="0"/>
            <a:chExt cx="6350000" cy="6349975"/>
          </a:xfrm>
        </p:grpSpPr>
        <p:sp>
          <p:nvSpPr>
            <p:cNvPr id="104866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49786" r="-49786"/>
              </a:stretch>
            </a:blipFill>
          </p:spPr>
        </p:sp>
      </p:grpSp>
      <p:sp>
        <p:nvSpPr>
          <p:cNvPr id="1048664" name="TextBox 14"/>
          <p:cNvSpPr txBox="1"/>
          <p:nvPr/>
        </p:nvSpPr>
        <p:spPr>
          <a:xfrm>
            <a:off x="168523" y="173709"/>
            <a:ext cx="8409923" cy="654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2"/>
              </a:lnSpc>
            </a:pPr>
            <a:r>
              <a:rPr lang="en-US" sz="5152" b="1">
                <a:solidFill>
                  <a:srgbClr val="283035"/>
                </a:solidFill>
                <a:latin typeface="PT Serif Bold"/>
                <a:ea typeface="PT Serif Bold"/>
                <a:cs typeface="PT Serif Bold"/>
                <a:sym typeface="PT Serif Bold"/>
              </a:rPr>
              <a:t>NHCE Co-Curricular Clubs</a:t>
            </a:r>
          </a:p>
        </p:txBody>
      </p:sp>
      <p:sp>
        <p:nvSpPr>
          <p:cNvPr id="1048665" name="TextBox 15"/>
          <p:cNvSpPr txBox="1"/>
          <p:nvPr/>
        </p:nvSpPr>
        <p:spPr>
          <a:xfrm>
            <a:off x="6276531" y="6614194"/>
            <a:ext cx="1672581" cy="486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2393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Foss Club</a:t>
            </a:r>
          </a:p>
        </p:txBody>
      </p:sp>
      <p:sp>
        <p:nvSpPr>
          <p:cNvPr id="1048666" name="TextBox 16"/>
          <p:cNvSpPr txBox="1"/>
          <p:nvPr/>
        </p:nvSpPr>
        <p:spPr>
          <a:xfrm>
            <a:off x="1006081" y="3843800"/>
            <a:ext cx="2094078" cy="486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2393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Stem Club</a:t>
            </a:r>
          </a:p>
        </p:txBody>
      </p:sp>
      <p:sp>
        <p:nvSpPr>
          <p:cNvPr id="1048667" name="TextBox 17"/>
          <p:cNvSpPr txBox="1"/>
          <p:nvPr/>
        </p:nvSpPr>
        <p:spPr>
          <a:xfrm>
            <a:off x="3627400" y="3735702"/>
            <a:ext cx="2819654" cy="91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9"/>
              </a:lnSpc>
            </a:pPr>
            <a:r>
              <a:rPr lang="en-US" sz="2293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Mobile App development Club</a:t>
            </a:r>
          </a:p>
        </p:txBody>
      </p:sp>
      <p:sp>
        <p:nvSpPr>
          <p:cNvPr id="1048668" name="TextBox 18"/>
          <p:cNvSpPr txBox="1"/>
          <p:nvPr/>
        </p:nvSpPr>
        <p:spPr>
          <a:xfrm>
            <a:off x="1517964" y="6565649"/>
            <a:ext cx="3665004" cy="39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sz="2293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ED and Startup Club</a:t>
            </a:r>
          </a:p>
        </p:txBody>
      </p:sp>
      <p:sp>
        <p:nvSpPr>
          <p:cNvPr id="1048669" name="TextBox 19"/>
          <p:cNvSpPr txBox="1"/>
          <p:nvPr/>
        </p:nvSpPr>
        <p:spPr>
          <a:xfrm>
            <a:off x="7112821" y="3843800"/>
            <a:ext cx="2687055" cy="486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2393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Healthxcel</a:t>
            </a:r>
            <a:r>
              <a:rPr lang="en-US" sz="2393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 Club</a:t>
            </a:r>
          </a:p>
        </p:txBody>
      </p:sp>
      <p:sp>
        <p:nvSpPr>
          <p:cNvPr id="1048670" name="Flowchart: Connector 19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7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AutoShape 2"/>
          <p:cNvSpPr/>
          <p:nvPr/>
        </p:nvSpPr>
        <p:spPr>
          <a:xfrm>
            <a:off x="3450154" y="967959"/>
            <a:ext cx="1102588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80" name="Freeform 3"/>
          <p:cNvSpPr/>
          <p:nvPr/>
        </p:nvSpPr>
        <p:spPr>
          <a:xfrm rot="-1066163" flipH="1" flipV="1">
            <a:off x="-1281197" y="5743451"/>
            <a:ext cx="5302795" cy="4309726"/>
          </a:xfrm>
          <a:custGeom>
            <a:avLst/>
            <a:gdLst/>
            <a:ahLst/>
            <a:cxnLst/>
            <a:rect l="l" t="t" r="r" b="b"/>
            <a:pathLst>
              <a:path w="5302795" h="4309726">
                <a:moveTo>
                  <a:pt x="5302794" y="4309726"/>
                </a:moveTo>
                <a:lnTo>
                  <a:pt x="0" y="4309726"/>
                </a:lnTo>
                <a:lnTo>
                  <a:pt x="0" y="0"/>
                </a:lnTo>
                <a:lnTo>
                  <a:pt x="5302794" y="0"/>
                </a:lnTo>
                <a:lnTo>
                  <a:pt x="5302794" y="43097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81" name="Freeform 4"/>
          <p:cNvSpPr/>
          <p:nvPr/>
        </p:nvSpPr>
        <p:spPr>
          <a:xfrm>
            <a:off x="214224" y="568735"/>
            <a:ext cx="517296" cy="395967"/>
          </a:xfrm>
          <a:custGeom>
            <a:avLst/>
            <a:gdLst/>
            <a:ahLst/>
            <a:cxnLst/>
            <a:rect l="l" t="t" r="r" b="b"/>
            <a:pathLst>
              <a:path w="517296" h="395967">
                <a:moveTo>
                  <a:pt x="0" y="0"/>
                </a:moveTo>
                <a:lnTo>
                  <a:pt x="517296" y="0"/>
                </a:lnTo>
                <a:lnTo>
                  <a:pt x="517296" y="395967"/>
                </a:lnTo>
                <a:lnTo>
                  <a:pt x="0" y="395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682" name="TextBox 5"/>
          <p:cNvSpPr txBox="1"/>
          <p:nvPr/>
        </p:nvSpPr>
        <p:spPr>
          <a:xfrm>
            <a:off x="446075" y="1815855"/>
            <a:ext cx="5383478" cy="72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17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Purpose: Organized by EMSYS NEX GEN Club to showcase student innovations and creative ideas.</a:t>
            </a:r>
          </a:p>
        </p:txBody>
      </p:sp>
      <p:sp>
        <p:nvSpPr>
          <p:cNvPr id="1048683" name="TextBox 6"/>
          <p:cNvSpPr txBox="1"/>
          <p:nvPr/>
        </p:nvSpPr>
        <p:spPr>
          <a:xfrm>
            <a:off x="775046" y="403381"/>
            <a:ext cx="414528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1">
                <a:solidFill>
                  <a:srgbClr val="283035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Emsys Club</a:t>
            </a:r>
          </a:p>
        </p:txBody>
      </p:sp>
      <p:sp>
        <p:nvSpPr>
          <p:cNvPr id="1048684" name="TextBox 7"/>
          <p:cNvSpPr txBox="1"/>
          <p:nvPr/>
        </p:nvSpPr>
        <p:spPr>
          <a:xfrm>
            <a:off x="491018" y="1029384"/>
            <a:ext cx="2356668" cy="56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2893" b="1" dirty="0">
                <a:solidFill>
                  <a:srgbClr val="549AB6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Project Expo</a:t>
            </a:r>
          </a:p>
        </p:txBody>
      </p:sp>
      <p:sp>
        <p:nvSpPr>
          <p:cNvPr id="1048685" name="TextBox 8"/>
          <p:cNvSpPr txBox="1"/>
          <p:nvPr/>
        </p:nvSpPr>
        <p:spPr>
          <a:xfrm>
            <a:off x="491018" y="2925061"/>
            <a:ext cx="5313009" cy="688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</a:pPr>
            <a:r>
              <a:rPr lang="en-US" sz="16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Participation: Students presented their work to judges and visitors, encouraging interaction and knowledge exchange</a:t>
            </a:r>
          </a:p>
        </p:txBody>
      </p:sp>
      <p:sp>
        <p:nvSpPr>
          <p:cNvPr id="1048686" name="TextBox 9"/>
          <p:cNvSpPr txBox="1"/>
          <p:nvPr/>
        </p:nvSpPr>
        <p:spPr>
          <a:xfrm>
            <a:off x="472872" y="4040906"/>
            <a:ext cx="5313009" cy="666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</a:pPr>
            <a:r>
              <a:rPr lang="en-US" sz="16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Project Demo: Each team was given 3–5 minutes to clearly and effectively present their project.</a:t>
            </a:r>
          </a:p>
        </p:txBody>
      </p:sp>
      <p:sp>
        <p:nvSpPr>
          <p:cNvPr id="1048687" name="TextBox 10"/>
          <p:cNvSpPr txBox="1"/>
          <p:nvPr/>
        </p:nvSpPr>
        <p:spPr>
          <a:xfrm>
            <a:off x="491018" y="5039207"/>
            <a:ext cx="5294862" cy="72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17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Professional Conduct: Participants ensured clean displays and showed professionalism throughout.</a:t>
            </a:r>
          </a:p>
        </p:txBody>
      </p:sp>
      <p:sp>
        <p:nvSpPr>
          <p:cNvPr id="1048688" name="Freeform 11"/>
          <p:cNvSpPr/>
          <p:nvPr/>
        </p:nvSpPr>
        <p:spPr>
          <a:xfrm>
            <a:off x="5785880" y="964702"/>
            <a:ext cx="3833537" cy="5312644"/>
          </a:xfrm>
          <a:custGeom>
            <a:avLst/>
            <a:gdLst/>
            <a:ahLst/>
            <a:cxnLst/>
            <a:rect l="l" t="t" r="r" b="b"/>
            <a:pathLst>
              <a:path w="3833537" h="5312644">
                <a:moveTo>
                  <a:pt x="0" y="0"/>
                </a:moveTo>
                <a:lnTo>
                  <a:pt x="3833537" y="0"/>
                </a:lnTo>
                <a:lnTo>
                  <a:pt x="3833537" y="5312644"/>
                </a:lnTo>
                <a:lnTo>
                  <a:pt x="0" y="5312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9" t="-1223" b="-1134"/>
            </a:stretch>
          </a:blipFill>
        </p:spPr>
      </p:sp>
      <p:sp>
        <p:nvSpPr>
          <p:cNvPr id="1048689" name="Freeform 12"/>
          <p:cNvSpPr/>
          <p:nvPr/>
        </p:nvSpPr>
        <p:spPr>
          <a:xfrm flipH="1">
            <a:off x="-107936" y="1869403"/>
            <a:ext cx="526663" cy="529552"/>
          </a:xfrm>
          <a:custGeom>
            <a:avLst/>
            <a:gdLst/>
            <a:ahLst/>
            <a:cxnLst/>
            <a:rect l="l" t="t" r="r" b="b"/>
            <a:pathLst>
              <a:path w="526663" h="529552">
                <a:moveTo>
                  <a:pt x="526663" y="0"/>
                </a:moveTo>
                <a:lnTo>
                  <a:pt x="0" y="0"/>
                </a:lnTo>
                <a:lnTo>
                  <a:pt x="0" y="529551"/>
                </a:lnTo>
                <a:lnTo>
                  <a:pt x="526663" y="529551"/>
                </a:lnTo>
                <a:lnTo>
                  <a:pt x="526663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48690" name="Freeform 13"/>
          <p:cNvSpPr/>
          <p:nvPr/>
        </p:nvSpPr>
        <p:spPr>
          <a:xfrm flipH="1">
            <a:off x="-107936" y="3020311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48691" name="Freeform 14"/>
          <p:cNvSpPr/>
          <p:nvPr/>
        </p:nvSpPr>
        <p:spPr>
          <a:xfrm flipH="1">
            <a:off x="-107936" y="5037083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48692" name="Freeform 15"/>
          <p:cNvSpPr/>
          <p:nvPr/>
        </p:nvSpPr>
        <p:spPr>
          <a:xfrm flipH="1">
            <a:off x="-107936" y="4028697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48693" name="Flowchart: Connector 15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AutoShape 2"/>
          <p:cNvSpPr/>
          <p:nvPr/>
        </p:nvSpPr>
        <p:spPr>
          <a:xfrm>
            <a:off x="4916187" y="984167"/>
            <a:ext cx="1102588" cy="0"/>
          </a:xfrm>
          <a:prstGeom prst="line">
            <a:avLst/>
          </a:prstGeom>
          <a:ln w="47625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95" name="Freeform 3"/>
          <p:cNvSpPr/>
          <p:nvPr/>
        </p:nvSpPr>
        <p:spPr>
          <a:xfrm rot="-1066163" flipH="1" flipV="1">
            <a:off x="-1281197" y="5743451"/>
            <a:ext cx="5302795" cy="4309726"/>
          </a:xfrm>
          <a:custGeom>
            <a:avLst/>
            <a:gdLst/>
            <a:ahLst/>
            <a:cxnLst/>
            <a:rect l="l" t="t" r="r" b="b"/>
            <a:pathLst>
              <a:path w="5302795" h="4309726">
                <a:moveTo>
                  <a:pt x="5302794" y="4309726"/>
                </a:moveTo>
                <a:lnTo>
                  <a:pt x="0" y="4309726"/>
                </a:lnTo>
                <a:lnTo>
                  <a:pt x="0" y="0"/>
                </a:lnTo>
                <a:lnTo>
                  <a:pt x="5302794" y="0"/>
                </a:lnTo>
                <a:lnTo>
                  <a:pt x="5302794" y="43097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96" name="Freeform 4"/>
          <p:cNvSpPr/>
          <p:nvPr/>
        </p:nvSpPr>
        <p:spPr>
          <a:xfrm>
            <a:off x="214224" y="568735"/>
            <a:ext cx="517296" cy="395967"/>
          </a:xfrm>
          <a:custGeom>
            <a:avLst/>
            <a:gdLst/>
            <a:ahLst/>
            <a:cxnLst/>
            <a:rect l="l" t="t" r="r" b="b"/>
            <a:pathLst>
              <a:path w="517296" h="395967">
                <a:moveTo>
                  <a:pt x="0" y="0"/>
                </a:moveTo>
                <a:lnTo>
                  <a:pt x="517296" y="0"/>
                </a:lnTo>
                <a:lnTo>
                  <a:pt x="517296" y="395967"/>
                </a:lnTo>
                <a:lnTo>
                  <a:pt x="0" y="395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697" name="TextBox 5"/>
          <p:cNvSpPr txBox="1"/>
          <p:nvPr/>
        </p:nvSpPr>
        <p:spPr>
          <a:xfrm>
            <a:off x="472871" y="1891595"/>
            <a:ext cx="5407079" cy="942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Organized by the INNOVATION Club, Tech Olympics was a beginner-friendly, software-based event promoting teamwork and coding skills.</a:t>
            </a:r>
          </a:p>
        </p:txBody>
      </p:sp>
      <p:sp>
        <p:nvSpPr>
          <p:cNvPr id="1048698" name="TextBox 6"/>
          <p:cNvSpPr txBox="1"/>
          <p:nvPr/>
        </p:nvSpPr>
        <p:spPr>
          <a:xfrm>
            <a:off x="775046" y="441960"/>
            <a:ext cx="524372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1">
                <a:solidFill>
                  <a:srgbClr val="283035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Innovation Club</a:t>
            </a:r>
          </a:p>
        </p:txBody>
      </p:sp>
      <p:sp>
        <p:nvSpPr>
          <p:cNvPr id="1048699" name="TextBox 7"/>
          <p:cNvSpPr txBox="1"/>
          <p:nvPr/>
        </p:nvSpPr>
        <p:spPr>
          <a:xfrm>
            <a:off x="491018" y="1095599"/>
            <a:ext cx="2905892" cy="56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2893" b="1" dirty="0">
                <a:solidFill>
                  <a:srgbClr val="549AB6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 Olympics</a:t>
            </a:r>
          </a:p>
        </p:txBody>
      </p:sp>
      <p:sp>
        <p:nvSpPr>
          <p:cNvPr id="1048700" name="TextBox 8"/>
          <p:cNvSpPr txBox="1"/>
          <p:nvPr/>
        </p:nvSpPr>
        <p:spPr>
          <a:xfrm>
            <a:off x="491018" y="3040124"/>
            <a:ext cx="5313009" cy="1037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</a:pPr>
            <a:r>
              <a:rPr lang="en-US" sz="16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Round 1 – Software Sprint: Teams built a functional and visually appealing website on a given theme within 20 minutes.</a:t>
            </a:r>
          </a:p>
        </p:txBody>
      </p:sp>
      <p:sp>
        <p:nvSpPr>
          <p:cNvPr id="1048701" name="TextBox 9"/>
          <p:cNvSpPr txBox="1"/>
          <p:nvPr/>
        </p:nvSpPr>
        <p:spPr>
          <a:xfrm>
            <a:off x="491018" y="4132505"/>
            <a:ext cx="5313009" cy="688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</a:pPr>
            <a:r>
              <a:rPr lang="en-US" sz="16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Round 2 – Code Hurdles: Participants debugged given codes under time pressure to test accuracy and speed.</a:t>
            </a:r>
          </a:p>
        </p:txBody>
      </p:sp>
      <p:sp>
        <p:nvSpPr>
          <p:cNvPr id="1048702" name="TextBox 10"/>
          <p:cNvSpPr txBox="1"/>
          <p:nvPr/>
        </p:nvSpPr>
        <p:spPr>
          <a:xfrm>
            <a:off x="491018" y="5292289"/>
            <a:ext cx="5294862" cy="108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1793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The event promoted creativity and teamwork, rewarding the top two teams.</a:t>
            </a:r>
          </a:p>
          <a:p>
            <a:pPr algn="l">
              <a:lnSpc>
                <a:spcPts val="2869"/>
              </a:lnSpc>
            </a:pPr>
            <a:endParaRPr lang="en-US" sz="1793" dirty="0">
              <a:solidFill>
                <a:srgbClr val="54545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8703" name="Freeform 11"/>
          <p:cNvSpPr/>
          <p:nvPr/>
        </p:nvSpPr>
        <p:spPr>
          <a:xfrm flipH="1">
            <a:off x="-107936" y="1869403"/>
            <a:ext cx="526663" cy="529552"/>
          </a:xfrm>
          <a:custGeom>
            <a:avLst/>
            <a:gdLst/>
            <a:ahLst/>
            <a:cxnLst/>
            <a:rect l="l" t="t" r="r" b="b"/>
            <a:pathLst>
              <a:path w="526663" h="529552">
                <a:moveTo>
                  <a:pt x="526663" y="0"/>
                </a:moveTo>
                <a:lnTo>
                  <a:pt x="0" y="0"/>
                </a:lnTo>
                <a:lnTo>
                  <a:pt x="0" y="529551"/>
                </a:lnTo>
                <a:lnTo>
                  <a:pt x="526663" y="529551"/>
                </a:lnTo>
                <a:lnTo>
                  <a:pt x="52666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04" name="Freeform 12"/>
          <p:cNvSpPr/>
          <p:nvPr/>
        </p:nvSpPr>
        <p:spPr>
          <a:xfrm flipH="1">
            <a:off x="-107936" y="3020311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05" name="Freeform 13"/>
          <p:cNvSpPr/>
          <p:nvPr/>
        </p:nvSpPr>
        <p:spPr>
          <a:xfrm flipH="1">
            <a:off x="-108212" y="5303555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8"/>
                </a:lnTo>
                <a:lnTo>
                  <a:pt x="526939" y="529828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06" name="Freeform 14"/>
          <p:cNvSpPr/>
          <p:nvPr/>
        </p:nvSpPr>
        <p:spPr>
          <a:xfrm flipH="1">
            <a:off x="-107936" y="4169265"/>
            <a:ext cx="526939" cy="529829"/>
          </a:xfrm>
          <a:custGeom>
            <a:avLst/>
            <a:gdLst/>
            <a:ahLst/>
            <a:cxnLst/>
            <a:rect l="l" t="t" r="r" b="b"/>
            <a:pathLst>
              <a:path w="526939" h="529829">
                <a:moveTo>
                  <a:pt x="526939" y="0"/>
                </a:moveTo>
                <a:lnTo>
                  <a:pt x="0" y="0"/>
                </a:lnTo>
                <a:lnTo>
                  <a:pt x="0" y="529829"/>
                </a:lnTo>
                <a:lnTo>
                  <a:pt x="526939" y="529829"/>
                </a:lnTo>
                <a:lnTo>
                  <a:pt x="5269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07" name="Freeform 15"/>
          <p:cNvSpPr/>
          <p:nvPr/>
        </p:nvSpPr>
        <p:spPr>
          <a:xfrm>
            <a:off x="5880227" y="1314303"/>
            <a:ext cx="3751487" cy="5194313"/>
          </a:xfrm>
          <a:custGeom>
            <a:avLst/>
            <a:gdLst/>
            <a:ahLst/>
            <a:cxnLst/>
            <a:rect l="l" t="t" r="r" b="b"/>
            <a:pathLst>
              <a:path w="3751487" h="5194313">
                <a:moveTo>
                  <a:pt x="0" y="0"/>
                </a:moveTo>
                <a:lnTo>
                  <a:pt x="3751487" y="0"/>
                </a:lnTo>
                <a:lnTo>
                  <a:pt x="3751487" y="5194313"/>
                </a:lnTo>
                <a:lnTo>
                  <a:pt x="0" y="5194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0" b="-1040"/>
            </a:stretch>
          </a:blipFill>
        </p:spPr>
      </p:sp>
      <p:sp>
        <p:nvSpPr>
          <p:cNvPr id="1048708" name="Flowchart: Connector 15"/>
          <p:cNvSpPr/>
          <p:nvPr/>
        </p:nvSpPr>
        <p:spPr>
          <a:xfrm>
            <a:off x="9363419" y="6934200"/>
            <a:ext cx="457200" cy="4572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11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1295</Words>
  <Application>Microsoft Office PowerPoint</Application>
  <PresentationFormat>Custom</PresentationFormat>
  <Paragraphs>248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Poppins Light</vt:lpstr>
      <vt:lpstr>Arial MT</vt:lpstr>
      <vt:lpstr>PT Serif Bold</vt:lpstr>
      <vt:lpstr>Poppins</vt:lpstr>
      <vt:lpstr>Playbill</vt:lpstr>
      <vt:lpstr>PMingLiU-ExtB</vt:lpstr>
      <vt:lpstr>Migra Ultra-Bold Italics</vt:lpstr>
      <vt:lpstr>Calibri</vt:lpstr>
      <vt:lpstr>Times New Roman</vt:lpstr>
      <vt:lpstr>Arial</vt:lpstr>
      <vt:lpstr>Poppins Bold</vt:lpstr>
      <vt:lpstr>Droid Serif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Creative Professional Modern Business Corporate Company Portofolio Presentation Template</dc:title>
  <dc:creator>SAM</dc:creator>
  <cp:lastModifiedBy>deepikamn@newhorizonindia.edu</cp:lastModifiedBy>
  <cp:revision>2</cp:revision>
  <dcterms:created xsi:type="dcterms:W3CDTF">2006-08-15T13:00:00Z</dcterms:created>
  <dcterms:modified xsi:type="dcterms:W3CDTF">2026-01-22T05:02:25Z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ee5752c879334001a5ed6980e036c540</vt:lpwstr>
  </property>
</Properties>
</file>